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38" r:id="rId3"/>
    <p:sldId id="290" r:id="rId4"/>
    <p:sldId id="294" r:id="rId5"/>
    <p:sldId id="341" r:id="rId6"/>
    <p:sldId id="261" r:id="rId7"/>
    <p:sldId id="340" r:id="rId8"/>
    <p:sldId id="283" r:id="rId9"/>
    <p:sldId id="282" r:id="rId10"/>
    <p:sldId id="342" r:id="rId11"/>
    <p:sldId id="380" r:id="rId12"/>
    <p:sldId id="339" r:id="rId13"/>
    <p:sldId id="333" r:id="rId14"/>
    <p:sldId id="334" r:id="rId15"/>
    <p:sldId id="278" r:id="rId16"/>
    <p:sldId id="348" r:id="rId17"/>
    <p:sldId id="343" r:id="rId18"/>
    <p:sldId id="303" r:id="rId19"/>
    <p:sldId id="277" r:id="rId20"/>
    <p:sldId id="349" r:id="rId21"/>
    <p:sldId id="326" r:id="rId22"/>
    <p:sldId id="345" r:id="rId23"/>
    <p:sldId id="310" r:id="rId24"/>
    <p:sldId id="346" r:id="rId25"/>
    <p:sldId id="351" r:id="rId26"/>
    <p:sldId id="296" r:id="rId27"/>
    <p:sldId id="311" r:id="rId28"/>
    <p:sldId id="353" r:id="rId29"/>
    <p:sldId id="354" r:id="rId30"/>
    <p:sldId id="352" r:id="rId31"/>
    <p:sldId id="312" r:id="rId32"/>
    <p:sldId id="313" r:id="rId33"/>
    <p:sldId id="315" r:id="rId34"/>
    <p:sldId id="335" r:id="rId35"/>
    <p:sldId id="356" r:id="rId36"/>
    <p:sldId id="357" r:id="rId37"/>
    <p:sldId id="388" r:id="rId38"/>
    <p:sldId id="389" r:id="rId39"/>
    <p:sldId id="359" r:id="rId40"/>
    <p:sldId id="317" r:id="rId41"/>
    <p:sldId id="330" r:id="rId42"/>
    <p:sldId id="289" r:id="rId43"/>
    <p:sldId id="318" r:id="rId44"/>
    <p:sldId id="360" r:id="rId45"/>
    <p:sldId id="390" r:id="rId46"/>
    <p:sldId id="361" r:id="rId47"/>
    <p:sldId id="362" r:id="rId48"/>
    <p:sldId id="363" r:id="rId49"/>
    <p:sldId id="262" r:id="rId50"/>
    <p:sldId id="263" r:id="rId51"/>
    <p:sldId id="391" r:id="rId52"/>
    <p:sldId id="392" r:id="rId53"/>
    <p:sldId id="367" r:id="rId54"/>
    <p:sldId id="370" r:id="rId55"/>
    <p:sldId id="258" r:id="rId56"/>
    <p:sldId id="324" r:id="rId57"/>
    <p:sldId id="259" r:id="rId58"/>
    <p:sldId id="267" r:id="rId59"/>
    <p:sldId id="323" r:id="rId60"/>
    <p:sldId id="393" r:id="rId61"/>
    <p:sldId id="394" r:id="rId62"/>
    <p:sldId id="395" r:id="rId63"/>
    <p:sldId id="264" r:id="rId64"/>
    <p:sldId id="257" r:id="rId65"/>
    <p:sldId id="265" r:id="rId66"/>
    <p:sldId id="350" r:id="rId67"/>
    <p:sldId id="381" r:id="rId68"/>
    <p:sldId id="382" r:id="rId69"/>
    <p:sldId id="347" r:id="rId70"/>
    <p:sldId id="344" r:id="rId71"/>
    <p:sldId id="383" r:id="rId72"/>
    <p:sldId id="358" r:id="rId73"/>
    <p:sldId id="386" r:id="rId74"/>
    <p:sldId id="387" r:id="rId75"/>
    <p:sldId id="366" r:id="rId76"/>
    <p:sldId id="364" r:id="rId77"/>
    <p:sldId id="365" r:id="rId78"/>
    <p:sldId id="368" r:id="rId79"/>
    <p:sldId id="369" r:id="rId80"/>
    <p:sldId id="371" r:id="rId81"/>
    <p:sldId id="372" r:id="rId82"/>
    <p:sldId id="373" r:id="rId83"/>
    <p:sldId id="374" r:id="rId84"/>
    <p:sldId id="375" r:id="rId85"/>
    <p:sldId id="376" r:id="rId8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8000"/>
    <a:srgbClr val="000099"/>
    <a:srgbClr val="6699FF"/>
    <a:srgbClr val="CC99FF"/>
    <a:srgbClr val="996633"/>
    <a:srgbClr val="CC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130" autoAdjust="0"/>
    <p:restoredTop sz="94737" autoAdjust="0"/>
  </p:normalViewPr>
  <p:slideViewPr>
    <p:cSldViewPr>
      <p:cViewPr varScale="1">
        <p:scale>
          <a:sx n="35" d="100"/>
          <a:sy n="35" d="100"/>
        </p:scale>
        <p:origin x="-86" y="-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E72FC4-8943-49F5-81FD-280209DA1B6E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67D3F4-21F2-48BD-8AEF-BFC041C4F2E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8807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7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807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808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8808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8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8808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809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15348-7BA8-4981-ADCD-8B103EBD8886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D6927-B216-450F-8AE6-D67EA5FE8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2813F-69BA-483A-B6BD-79F6388928FA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95C4-2F37-4513-A5D9-D0E5CD190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56643-EC7A-4069-9462-9D02F7C4C156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F6A5-BE66-4DD3-8F77-A131F1016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3B4DC-A520-4A6D-9488-FF160E95B1E8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FE25-7E23-467B-A1FC-28468DD33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745C0-37E7-4BCD-8DC2-AC37A02F3BBC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E63BA-6D19-4CB0-A1BC-C58F9C8A7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C76B0-A1E2-4C5E-92C9-90B8D9DAE74A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8553D-0ACF-4BE2-99AF-7D0262D1E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3F059-385D-4EDA-A0A1-D990CB448DF5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3FE75-60FD-470D-A901-6B91C108A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19390-B221-407A-AEFD-2B88F7103931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6B299-438B-47E3-B55B-E37F5C99D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1C7F9-6B30-46C3-8740-4C0150D5A515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952B3-4C4A-46BE-BE05-E3214FBBE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1B5DD-6A86-4164-ACA8-C0D9B6650390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AA038-D90B-45EC-944C-8D7F97551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1A0261E1-1D70-4C68-897E-AB137530CF4C}" type="datetimeFigureOut">
              <a:rPr lang="en-US"/>
              <a:pPr/>
              <a:t>10/31/2009</a:t>
            </a:fld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D380045-68FF-4886-9FD2-F57D7D5FA9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0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7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87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70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706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70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707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70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70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70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708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70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70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rds.yahoo.com/S=96062883/K=digestive+system/v=2/SID=e/l=IVI/SIG=12gdc1rm0/*-http%3A/sun.menloschool.org/~dspence/biology/chapter29/images/dig_system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19600" y="533400"/>
            <a:ext cx="4267200" cy="2514600"/>
          </a:xfrm>
        </p:spPr>
        <p:txBody>
          <a:bodyPr anchor="ctr"/>
          <a:lstStyle/>
          <a:p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&amp; Properties of Matter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4648200"/>
            <a:ext cx="4191000" cy="1447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 TAKS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</a:t>
            </a:r>
          </a:p>
          <a:p>
            <a:pPr marL="0" indent="0" algn="ctr">
              <a:buFontTx/>
              <a:buNone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Objective 4</a:t>
            </a:r>
          </a:p>
        </p:txBody>
      </p:sp>
      <p:pic>
        <p:nvPicPr>
          <p:cNvPr id="5124" name="Picture 4" descr="Chemmybear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3473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BD0517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429000"/>
            <a:ext cx="3048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971800"/>
            <a:ext cx="3962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6510338" cy="3657600"/>
          </a:xfrm>
          <a:ln/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429000" y="4267200"/>
            <a:ext cx="39624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REMINDER:  Density is a ratio!  As long as the substance is the same – the density is the same!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3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38225"/>
            <a:ext cx="7697788" cy="4448175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/>
              <a:t>Relate the chemical behavior of an element including bonding, to its placement on the periodic table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eriodicTable_Me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3124200" cy="67945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Metals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 rot="2468864">
            <a:off x="6858000" y="1752600"/>
            <a:ext cx="2286000" cy="61753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Nonmetals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2956893">
            <a:off x="5071269" y="3234531"/>
            <a:ext cx="3124200" cy="617538"/>
          </a:xfrm>
          <a:prstGeom prst="rect">
            <a:avLst/>
          </a:prstGeom>
          <a:solidFill>
            <a:srgbClr val="6666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</a:t>
            </a:r>
            <a:r>
              <a:rPr lang="en-US" sz="3200"/>
              <a:t>Metalloids</a:t>
            </a:r>
            <a:r>
              <a:rPr lang="en-US" sz="3200">
                <a:latin typeface="Arial" charset="0"/>
                <a:cs typeface="Arial" charset="0"/>
                <a:sym typeface="Symbol" pitchFamily="18" charset="2"/>
              </a:rPr>
              <a:t>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  <p:bldP spid="87044" grpId="0" animBg="1"/>
      <p:bldP spid="870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 anchor="ctr"/>
          <a:lstStyle/>
          <a:p>
            <a:r>
              <a:rPr lang="en-US" sz="3200" b="1"/>
              <a:t>Groups or Family Names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periodic-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514350" cy="28194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1) ALKALI METALS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62000" y="2209800"/>
            <a:ext cx="514350" cy="28194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2) ALKALINE METALS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8001000" y="2209800"/>
            <a:ext cx="514350" cy="24384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17) HALOGENS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458200" y="2209800"/>
            <a:ext cx="514350" cy="29718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18)  NOBLE GASES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981200" y="3276600"/>
            <a:ext cx="3124200" cy="1228725"/>
          </a:xfrm>
          <a:prstGeom prst="rect">
            <a:avLst/>
          </a:prstGeom>
          <a:solidFill>
            <a:srgbClr val="6666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TRANSITIONMETALS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133600" y="5715000"/>
            <a:ext cx="4572000" cy="617538"/>
          </a:xfrm>
          <a:prstGeom prst="rect">
            <a:avLst/>
          </a:prstGeom>
          <a:solidFill>
            <a:srgbClr val="6666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Inner earth 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Periodic%20table"/>
          <p:cNvPicPr>
            <a:picLocks noChangeAspect="1" noChangeArrowheads="1"/>
          </p:cNvPicPr>
          <p:nvPr/>
        </p:nvPicPr>
        <p:blipFill>
          <a:blip r:embed="rId2"/>
          <a:srcRect t="7146" r="77312" b="42035"/>
          <a:stretch>
            <a:fillRect/>
          </a:stretch>
        </p:blipFill>
        <p:spPr bwMode="auto">
          <a:xfrm>
            <a:off x="152400" y="0"/>
            <a:ext cx="441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2971800" y="381000"/>
            <a:ext cx="2667000" cy="3344863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14</a:t>
            </a:r>
          </a:p>
          <a:p>
            <a:pPr>
              <a:spcBef>
                <a:spcPct val="50000"/>
              </a:spcBef>
            </a:pPr>
            <a:endParaRPr lang="en-US" sz="6000"/>
          </a:p>
          <a:p>
            <a:pPr>
              <a:spcBef>
                <a:spcPct val="50000"/>
              </a:spcBef>
            </a:pPr>
            <a:r>
              <a:rPr lang="en-US" sz="4800"/>
              <a:t>Silicon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334000" y="228600"/>
            <a:ext cx="2590800" cy="996950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(# protons) </a:t>
            </a:r>
            <a:r>
              <a:rPr lang="en-US" sz="2800">
                <a:sym typeface="Wingdings" pitchFamily="2" charset="2"/>
              </a:rPr>
              <a:t></a:t>
            </a:r>
            <a:r>
              <a:rPr lang="en-US" sz="2800"/>
              <a:t>Atomic No.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410200" y="2209800"/>
            <a:ext cx="2743200" cy="569913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ym typeface="Wingdings" pitchFamily="2" charset="2"/>
              </a:rPr>
              <a:t></a:t>
            </a:r>
            <a:r>
              <a:rPr lang="en-US" sz="2800"/>
              <a:t>Atomic Mass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334000" y="1447800"/>
            <a:ext cx="3048000" cy="569913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ym typeface="Wingdings" pitchFamily="2" charset="2"/>
              </a:rPr>
              <a:t></a:t>
            </a:r>
            <a:r>
              <a:rPr lang="en-US" sz="2800"/>
              <a:t>Element Symbol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953000" y="3962400"/>
            <a:ext cx="3886200" cy="1057275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Atoms are Neutral: </a:t>
            </a:r>
            <a:r>
              <a:rPr lang="en-US" sz="2800"/>
              <a:t>(#protons = # electrons)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85800" y="5715000"/>
            <a:ext cx="3200400" cy="630238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ym typeface="Wingdings" pitchFamily="2" charset="2"/>
              </a:rPr>
              <a:t>Periods (across)</a:t>
            </a:r>
            <a:endParaRPr lang="en-US" sz="3200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 rot="5400000">
            <a:off x="147638" y="3327400"/>
            <a:ext cx="3352800" cy="508000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Groups/Family (down)</a:t>
            </a:r>
            <a:endParaRPr lang="en-US"/>
          </a:p>
        </p:txBody>
      </p:sp>
      <p:sp>
        <p:nvSpPr>
          <p:cNvPr id="17418" name="Text Box 23"/>
          <p:cNvSpPr txBox="1">
            <a:spLocks noChangeArrowheads="1"/>
          </p:cNvSpPr>
          <p:nvPr/>
        </p:nvSpPr>
        <p:spPr bwMode="auto">
          <a:xfrm>
            <a:off x="3505200" y="1219200"/>
            <a:ext cx="1828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Si </a:t>
            </a:r>
            <a:r>
              <a:rPr lang="en-US" sz="4000"/>
              <a:t>28.086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410200" y="2971800"/>
            <a:ext cx="2819400" cy="569913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ym typeface="Wingdings" pitchFamily="2" charset="2"/>
              </a:rPr>
              <a:t>Element </a:t>
            </a:r>
            <a:r>
              <a:rPr lang="en-US" sz="2800"/>
              <a:t>Name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953000" y="5257800"/>
            <a:ext cx="3886200" cy="1211263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How many protons?</a:t>
            </a:r>
          </a:p>
          <a:p>
            <a:pPr algn="l">
              <a:spcBef>
                <a:spcPct val="50000"/>
              </a:spcBef>
            </a:pPr>
            <a:r>
              <a:rPr lang="en-US" sz="2800"/>
              <a:t>How many electrons?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8153400" y="5257800"/>
            <a:ext cx="990600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8153400" y="5867400"/>
            <a:ext cx="990600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 autoUpdateAnimBg="0"/>
      <p:bldP spid="24586" grpId="0" animBg="1" autoUpdateAnimBg="0"/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24600" grpId="0" animBg="1" autoUpdateAnimBg="0"/>
      <p:bldP spid="24601" grpId="0" animBg="1" autoUpdateAnimBg="0"/>
      <p:bldP spid="24602" grpId="0" autoUpdateAnimBg="0"/>
      <p:bldP spid="2460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A certain atom has a nucleus containing six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protons and eight neutrons and has six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electrons orbiting the nucleus. This atom is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form of the element —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A </a:t>
            </a:r>
            <a:r>
              <a:rPr lang="en-US" sz="2800"/>
              <a:t>silicon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B</a:t>
            </a:r>
            <a:r>
              <a:rPr lang="en-US" sz="2800"/>
              <a:t> carbon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C </a:t>
            </a:r>
            <a:r>
              <a:rPr lang="en-US" sz="2800"/>
              <a:t>magnesium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D </a:t>
            </a:r>
            <a:r>
              <a:rPr lang="en-US" sz="2800"/>
              <a:t>calcium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114800" y="4114800"/>
            <a:ext cx="27432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Elements are identified by the number of protons which = the atomic number!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0"/>
            <a:ext cx="7050088" cy="3657600"/>
          </a:xfrm>
          <a:ln/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114800" y="3581400"/>
            <a:ext cx="4191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 Same family = similar properties due to same # of valence electrons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odic_Valence_Small"/>
          <p:cNvPicPr>
            <a:picLocks noChangeAspect="1" noChangeArrowheads="1"/>
          </p:cNvPicPr>
          <p:nvPr/>
        </p:nvPicPr>
        <p:blipFill>
          <a:blip r:embed="rId2"/>
          <a:srcRect t="11708"/>
          <a:stretch>
            <a:fillRect/>
          </a:stretch>
        </p:blipFill>
        <p:spPr bwMode="auto">
          <a:xfrm>
            <a:off x="0" y="533400"/>
            <a:ext cx="9144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anchor="ctr"/>
          <a:lstStyle/>
          <a:p>
            <a:r>
              <a:rPr lang="en-US"/>
              <a:t>Number of Valence Electrons</a:t>
            </a:r>
          </a:p>
        </p:txBody>
      </p:sp>
      <p:sp>
        <p:nvSpPr>
          <p:cNvPr id="22532" name="Text Box 4"/>
          <p:cNvSpPr>
            <a:spLocks noChangeArrowheads="1"/>
          </p:cNvSpPr>
          <p:nvPr>
            <p:ph type="body" sz="half" idx="4294967295"/>
          </p:nvPr>
        </p:nvSpPr>
        <p:spPr>
          <a:xfrm>
            <a:off x="1214438" y="1828800"/>
            <a:ext cx="4525962" cy="2166938"/>
          </a:xfrm>
          <a:solidFill>
            <a:srgbClr val="FFFF00"/>
          </a:solidFill>
          <a:ln w="50800"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800" u="sng">
                <a:latin typeface="Algerian" pitchFamily="82" charset="0"/>
              </a:rPr>
              <a:t>Valence Electrons</a:t>
            </a:r>
            <a:r>
              <a:rPr lang="en-US" sz="2800">
                <a:latin typeface="Algerian" pitchFamily="82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800"/>
              <a:t>Are electrons in the </a:t>
            </a:r>
            <a:r>
              <a:rPr lang="en-US" sz="2800" u="sng"/>
              <a:t>highest</a:t>
            </a:r>
            <a:r>
              <a:rPr lang="en-US" sz="2800"/>
              <a:t> energy level. The noble gases have </a:t>
            </a:r>
            <a:r>
              <a:rPr lang="en-US" sz="2800" u="sng"/>
              <a:t>8</a:t>
            </a:r>
            <a:r>
              <a:rPr lang="en-US" sz="2800"/>
              <a:t> electrons.</a:t>
            </a:r>
            <a:r>
              <a:rPr lang="en-US" sz="2000"/>
              <a:t>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4953000"/>
            <a:ext cx="8534400" cy="1676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/>
              <a:t>All elements will </a:t>
            </a:r>
            <a:r>
              <a:rPr lang="en-US" u="sng">
                <a:solidFill>
                  <a:schemeClr val="accent2"/>
                </a:solidFill>
              </a:rPr>
              <a:t>gain, lose, or share</a:t>
            </a:r>
            <a:r>
              <a:rPr lang="en-US"/>
              <a:t> electrons to end up with </a:t>
            </a:r>
            <a:r>
              <a:rPr lang="en-US" u="sng">
                <a:solidFill>
                  <a:schemeClr val="accent2"/>
                </a:solidFill>
              </a:rPr>
              <a:t>8</a:t>
            </a:r>
            <a:r>
              <a:rPr lang="en-US"/>
              <a:t> electrons like the</a:t>
            </a:r>
            <a:r>
              <a:rPr lang="en-US" u="sng">
                <a:solidFill>
                  <a:schemeClr val="accent2"/>
                </a:solidFill>
              </a:rPr>
              <a:t> noble </a:t>
            </a:r>
            <a:r>
              <a:rPr lang="en-US"/>
              <a:t>gases.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/>
              <a:t>This is called the </a:t>
            </a:r>
            <a:r>
              <a:rPr lang="en-US" u="sng">
                <a:solidFill>
                  <a:schemeClr val="accent2"/>
                </a:solidFill>
                <a:latin typeface="Algerian" pitchFamily="82" charset="0"/>
              </a:rPr>
              <a:t>Octet Rule</a:t>
            </a:r>
            <a:r>
              <a:rPr lang="en-US"/>
              <a:t>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t="19296" b="31128"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19"/>
          <p:cNvSpPr txBox="1">
            <a:spLocks noChangeArrowheads="1"/>
          </p:cNvSpPr>
          <p:nvPr/>
        </p:nvSpPr>
        <p:spPr bwMode="auto">
          <a:xfrm>
            <a:off x="914400" y="381000"/>
            <a:ext cx="7086600" cy="2090738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lgerian" pitchFamily="82" charset="0"/>
              </a:rPr>
              <a:t>Net Ionic Charges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Subway" pitchFamily="2" charset="0"/>
              </a:rPr>
              <a:t>Metals</a:t>
            </a:r>
            <a:r>
              <a:rPr lang="en-US"/>
              <a:t> will </a:t>
            </a:r>
            <a:r>
              <a:rPr lang="en-US" b="1">
                <a:solidFill>
                  <a:schemeClr val="accent2"/>
                </a:solidFill>
              </a:rPr>
              <a:t>LOSE</a:t>
            </a:r>
            <a:r>
              <a:rPr lang="en-US">
                <a:solidFill>
                  <a:schemeClr val="accent2"/>
                </a:solidFill>
              </a:rPr>
              <a:t> electrons</a:t>
            </a:r>
            <a:r>
              <a:rPr lang="en-US"/>
              <a:t> to form </a:t>
            </a:r>
            <a:r>
              <a:rPr lang="en-US" b="1" u="sng"/>
              <a:t>positive ions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Subway" pitchFamily="2" charset="0"/>
              </a:rPr>
              <a:t>Nonmetals</a:t>
            </a:r>
            <a:r>
              <a:rPr lang="en-US"/>
              <a:t> will </a:t>
            </a:r>
            <a:r>
              <a:rPr lang="en-US" b="1">
                <a:solidFill>
                  <a:schemeClr val="accent2"/>
                </a:solidFill>
              </a:rPr>
              <a:t>GAIN</a:t>
            </a:r>
            <a:r>
              <a:rPr lang="en-US">
                <a:solidFill>
                  <a:schemeClr val="accent2"/>
                </a:solidFill>
              </a:rPr>
              <a:t> electrons</a:t>
            </a:r>
            <a:r>
              <a:rPr lang="en-US"/>
              <a:t> to form </a:t>
            </a:r>
            <a:r>
              <a:rPr lang="en-US" b="1" u="sng"/>
              <a:t>negative ions</a:t>
            </a:r>
            <a:r>
              <a:rPr lang="en-US"/>
              <a:t>.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533400" y="1143000"/>
            <a:ext cx="762000" cy="1676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H="1">
            <a:off x="990600" y="1143000"/>
            <a:ext cx="30480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>
            <a:off x="7239000" y="2057400"/>
            <a:ext cx="3048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7543800" y="2057400"/>
            <a:ext cx="4572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 animBg="1"/>
      <p:bldP spid="23573" grpId="0" animBg="1"/>
      <p:bldP spid="23574" grpId="0" animBg="1"/>
      <p:bldP spid="235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/>
              <a:t>Investigate and identify properties of fluids including density, viscosity, and buoyancy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your PT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Which of these elements is most likely to donate one electron?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F </a:t>
            </a:r>
            <a:r>
              <a:rPr lang="en-US"/>
              <a:t>Be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G</a:t>
            </a:r>
            <a:r>
              <a:rPr lang="en-US"/>
              <a:t> Cs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H </a:t>
            </a:r>
            <a:r>
              <a:rPr lang="en-US"/>
              <a:t>Rn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J </a:t>
            </a:r>
            <a:r>
              <a:rPr lang="en-US"/>
              <a:t>He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 anchor="ctr"/>
          <a:lstStyle/>
          <a:p>
            <a:r>
              <a:rPr lang="en-US" sz="4000">
                <a:latin typeface="Subway" pitchFamily="2" charset="0"/>
              </a:rPr>
              <a:t>Chemical Reactivity</a:t>
            </a:r>
            <a:r>
              <a:rPr lang="en-US" sz="180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19800" y="1143000"/>
            <a:ext cx="3124200" cy="5029200"/>
          </a:xfrm>
        </p:spPr>
        <p:txBody>
          <a:bodyPr/>
          <a:lstStyle/>
          <a:p>
            <a:r>
              <a:rPr lang="en-US" sz="2400"/>
              <a:t>Metals increase in reactivity left and down.  </a:t>
            </a:r>
          </a:p>
          <a:p>
            <a:r>
              <a:rPr lang="en-US" sz="2400"/>
              <a:t>Most reactive metal is? </a:t>
            </a:r>
          </a:p>
          <a:p>
            <a:endParaRPr lang="en-US" sz="2400"/>
          </a:p>
          <a:p>
            <a:r>
              <a:rPr lang="en-US" sz="2400"/>
              <a:t>Nonmetals become more reactive up and to the right.  </a:t>
            </a:r>
          </a:p>
          <a:p>
            <a:r>
              <a:rPr lang="en-US" sz="2400"/>
              <a:t>Most reactive nonmetal is?  </a:t>
            </a:r>
          </a:p>
        </p:txBody>
      </p:sp>
      <p:pic>
        <p:nvPicPr>
          <p:cNvPr id="27652" name="Picture 4" descr="atom-periodic-tabl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 b="28403"/>
          <a:stretch>
            <a:fillRect/>
          </a:stretch>
        </p:blipFill>
        <p:spPr>
          <a:xfrm>
            <a:off x="0" y="1371600"/>
            <a:ext cx="5867400" cy="3333750"/>
          </a:xfrm>
          <a:noFill/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0" y="4702175"/>
            <a:ext cx="579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>
            <a:off x="304800" y="2644775"/>
            <a:ext cx="3505200" cy="990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4648200" y="1958975"/>
            <a:ext cx="609600" cy="609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7924800" y="2895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Fr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8077200" y="59436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F</a:t>
            </a:r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5029200" y="1654175"/>
            <a:ext cx="498475" cy="517525"/>
          </a:xfrm>
          <a:custGeom>
            <a:avLst/>
            <a:gdLst>
              <a:gd name="T0" fmla="*/ 259 w 314"/>
              <a:gd name="T1" fmla="*/ 46 h 326"/>
              <a:gd name="T2" fmla="*/ 149 w 314"/>
              <a:gd name="T3" fmla="*/ 1 h 326"/>
              <a:gd name="T4" fmla="*/ 30 w 314"/>
              <a:gd name="T5" fmla="*/ 46 h 326"/>
              <a:gd name="T6" fmla="*/ 21 w 314"/>
              <a:gd name="T7" fmla="*/ 266 h 326"/>
              <a:gd name="T8" fmla="*/ 113 w 314"/>
              <a:gd name="T9" fmla="*/ 312 h 326"/>
              <a:gd name="T10" fmla="*/ 314 w 314"/>
              <a:gd name="T11" fmla="*/ 229 h 326"/>
              <a:gd name="T12" fmla="*/ 296 w 314"/>
              <a:gd name="T13" fmla="*/ 120 h 326"/>
              <a:gd name="T14" fmla="*/ 259 w 314"/>
              <a:gd name="T15" fmla="*/ 46 h 3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4"/>
              <a:gd name="T25" fmla="*/ 0 h 326"/>
              <a:gd name="T26" fmla="*/ 314 w 314"/>
              <a:gd name="T27" fmla="*/ 326 h 3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4" h="326">
                <a:moveTo>
                  <a:pt x="259" y="46"/>
                </a:moveTo>
                <a:cubicBezTo>
                  <a:pt x="224" y="11"/>
                  <a:pt x="198" y="11"/>
                  <a:pt x="149" y="1"/>
                </a:cubicBezTo>
                <a:cubicBezTo>
                  <a:pt x="89" y="8"/>
                  <a:pt x="63" y="0"/>
                  <a:pt x="30" y="46"/>
                </a:cubicBezTo>
                <a:cubicBezTo>
                  <a:pt x="5" y="124"/>
                  <a:pt x="0" y="169"/>
                  <a:pt x="21" y="266"/>
                </a:cubicBezTo>
                <a:cubicBezTo>
                  <a:pt x="23" y="277"/>
                  <a:pt x="99" y="307"/>
                  <a:pt x="113" y="312"/>
                </a:cubicBezTo>
                <a:cubicBezTo>
                  <a:pt x="263" y="302"/>
                  <a:pt x="252" y="326"/>
                  <a:pt x="314" y="229"/>
                </a:cubicBezTo>
                <a:cubicBezTo>
                  <a:pt x="308" y="193"/>
                  <a:pt x="306" y="155"/>
                  <a:pt x="296" y="120"/>
                </a:cubicBezTo>
                <a:cubicBezTo>
                  <a:pt x="287" y="89"/>
                  <a:pt x="259" y="96"/>
                  <a:pt x="259" y="46"/>
                </a:cubicBez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Freeform 11"/>
          <p:cNvSpPr>
            <a:spLocks/>
          </p:cNvSpPr>
          <p:nvPr/>
        </p:nvSpPr>
        <p:spPr bwMode="auto">
          <a:xfrm>
            <a:off x="76200" y="3482975"/>
            <a:ext cx="461963" cy="517525"/>
          </a:xfrm>
          <a:custGeom>
            <a:avLst/>
            <a:gdLst>
              <a:gd name="T0" fmla="*/ 259 w 314"/>
              <a:gd name="T1" fmla="*/ 46 h 326"/>
              <a:gd name="T2" fmla="*/ 149 w 314"/>
              <a:gd name="T3" fmla="*/ 1 h 326"/>
              <a:gd name="T4" fmla="*/ 30 w 314"/>
              <a:gd name="T5" fmla="*/ 46 h 326"/>
              <a:gd name="T6" fmla="*/ 21 w 314"/>
              <a:gd name="T7" fmla="*/ 266 h 326"/>
              <a:gd name="T8" fmla="*/ 113 w 314"/>
              <a:gd name="T9" fmla="*/ 312 h 326"/>
              <a:gd name="T10" fmla="*/ 314 w 314"/>
              <a:gd name="T11" fmla="*/ 229 h 326"/>
              <a:gd name="T12" fmla="*/ 296 w 314"/>
              <a:gd name="T13" fmla="*/ 120 h 326"/>
              <a:gd name="T14" fmla="*/ 259 w 314"/>
              <a:gd name="T15" fmla="*/ 46 h 3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4"/>
              <a:gd name="T25" fmla="*/ 0 h 326"/>
              <a:gd name="T26" fmla="*/ 314 w 314"/>
              <a:gd name="T27" fmla="*/ 326 h 3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4" h="326">
                <a:moveTo>
                  <a:pt x="259" y="46"/>
                </a:moveTo>
                <a:cubicBezTo>
                  <a:pt x="224" y="11"/>
                  <a:pt x="198" y="11"/>
                  <a:pt x="149" y="1"/>
                </a:cubicBezTo>
                <a:cubicBezTo>
                  <a:pt x="89" y="8"/>
                  <a:pt x="63" y="0"/>
                  <a:pt x="30" y="46"/>
                </a:cubicBezTo>
                <a:cubicBezTo>
                  <a:pt x="5" y="124"/>
                  <a:pt x="0" y="169"/>
                  <a:pt x="21" y="266"/>
                </a:cubicBezTo>
                <a:cubicBezTo>
                  <a:pt x="23" y="277"/>
                  <a:pt x="99" y="307"/>
                  <a:pt x="113" y="312"/>
                </a:cubicBezTo>
                <a:cubicBezTo>
                  <a:pt x="263" y="302"/>
                  <a:pt x="252" y="326"/>
                  <a:pt x="314" y="229"/>
                </a:cubicBezTo>
                <a:cubicBezTo>
                  <a:pt x="308" y="193"/>
                  <a:pt x="306" y="155"/>
                  <a:pt x="296" y="120"/>
                </a:cubicBezTo>
                <a:cubicBezTo>
                  <a:pt x="287" y="89"/>
                  <a:pt x="259" y="96"/>
                  <a:pt x="259" y="46"/>
                </a:cubicBez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28600" y="5410200"/>
            <a:ext cx="5638800" cy="955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Noble Gases are inert gases…</a:t>
            </a:r>
          </a:p>
          <a:p>
            <a:r>
              <a:rPr lang="en-US" sz="2800">
                <a:latin typeface="Arial" charset="0"/>
              </a:rPr>
              <a:t>(don’t react easily)</a:t>
            </a: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V="1">
            <a:off x="4876800" y="3505200"/>
            <a:ext cx="685800" cy="1981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9" grpId="0" animBg="1"/>
      <p:bldP spid="79881" grpId="0"/>
      <p:bldP spid="79882" grpId="0" animBg="1"/>
      <p:bldP spid="79883" grpId="0" animBg="1"/>
      <p:bldP spid="79884" grpId="0" animBg="1"/>
      <p:bldP spid="798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25638"/>
            <a:ext cx="7696200" cy="3462337"/>
          </a:xfr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r>
              <a:rPr lang="en-US"/>
              <a:t>How many atoms do you need?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685800" y="1143000"/>
            <a:ext cx="21336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>
                <a:latin typeface="Arial" charset="0"/>
              </a:rPr>
              <a:t>Al</a:t>
            </a:r>
            <a:r>
              <a:rPr lang="en-US" sz="4000" baseline="30000">
                <a:latin typeface="Arial" charset="0"/>
              </a:rPr>
              <a:t>3+</a:t>
            </a:r>
            <a:endParaRPr lang="en-US" sz="4000">
              <a:latin typeface="Arial" charset="0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715000" y="990600"/>
            <a:ext cx="2133600" cy="2057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>
                <a:latin typeface="Arial" charset="0"/>
              </a:rPr>
              <a:t>O</a:t>
            </a:r>
            <a:r>
              <a:rPr lang="en-US" sz="4000" baseline="30000">
                <a:latin typeface="Arial" charset="0"/>
              </a:rPr>
              <a:t>2-</a:t>
            </a:r>
            <a:endParaRPr lang="en-US" sz="4000">
              <a:latin typeface="Arial" charset="0"/>
            </a:endParaRP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4419600" y="2743200"/>
            <a:ext cx="2133600" cy="2057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>
                <a:latin typeface="Arial" charset="0"/>
              </a:rPr>
              <a:t>O</a:t>
            </a:r>
            <a:r>
              <a:rPr lang="en-US" sz="4000" baseline="30000">
                <a:latin typeface="Arial" charset="0"/>
              </a:rPr>
              <a:t>2-</a:t>
            </a:r>
            <a:endParaRPr lang="en-US" sz="4000">
              <a:latin typeface="Arial" charset="0"/>
            </a:endParaRP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685800" y="3429000"/>
            <a:ext cx="21336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>
                <a:latin typeface="Arial" charset="0"/>
              </a:rPr>
              <a:t>Al</a:t>
            </a:r>
            <a:r>
              <a:rPr lang="en-US" sz="4000" baseline="30000">
                <a:latin typeface="Arial" charset="0"/>
              </a:rPr>
              <a:t>3+</a:t>
            </a:r>
            <a:endParaRPr lang="en-US" sz="4000">
              <a:latin typeface="Arial" charset="0"/>
            </a:endParaRP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6477000" y="3581400"/>
            <a:ext cx="2133600" cy="2057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>
                <a:latin typeface="Arial" charset="0"/>
              </a:rPr>
              <a:t>O</a:t>
            </a:r>
            <a:r>
              <a:rPr lang="en-US" sz="4000" baseline="30000">
                <a:latin typeface="Arial" charset="0"/>
              </a:rPr>
              <a:t>2-</a:t>
            </a:r>
            <a:endParaRPr lang="en-US" sz="4000">
              <a:latin typeface="Arial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5791200"/>
            <a:ext cx="8305800" cy="639763"/>
          </a:xfrm>
          <a:solidFill>
            <a:srgbClr val="FFFF99"/>
          </a:solidFill>
          <a:ln cap="flat">
            <a:solidFill>
              <a:schemeClr val="tx1"/>
            </a:solidFill>
            <a:prstDash val="lgDash"/>
          </a:ln>
        </p:spPr>
        <p:txBody>
          <a:bodyPr/>
          <a:lstStyle/>
          <a:p>
            <a:pPr>
              <a:buFontTx/>
              <a:buNone/>
            </a:pPr>
            <a:r>
              <a:rPr lang="en-US"/>
              <a:t>You need 2 Al atoms &amp; 3 O atoms: </a:t>
            </a:r>
            <a:r>
              <a:rPr lang="en-US">
                <a:solidFill>
                  <a:schemeClr val="accent2"/>
                </a:solidFill>
              </a:rPr>
              <a:t>Al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O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895600" y="990600"/>
            <a:ext cx="17526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Atoms will join so the sum of all the charges =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6" grpId="0" animBg="1"/>
      <p:bldP spid="61447" grpId="0" animBg="1"/>
      <p:bldP spid="6144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114425"/>
            <a:ext cx="6781800" cy="4891088"/>
          </a:xfrm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Classify samples of matter from everyday life as being elements, compounds, or mixtures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agram_Ma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matt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3124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581400" y="381000"/>
            <a:ext cx="2057400" cy="831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Has mass and volume (s, l, g)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47800" y="2133600"/>
            <a:ext cx="2057400" cy="1320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More than one type of matter physically combined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4267200"/>
            <a:ext cx="1676400" cy="15621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Uniform throughout (aka. solutions)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895600" y="4267200"/>
            <a:ext cx="2057400" cy="831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uniform throughout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096000" y="2057400"/>
            <a:ext cx="2057400" cy="831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One type of matter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696200" y="4267200"/>
            <a:ext cx="1447800" cy="1320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One type of atom – cannot be separated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562600" y="4267200"/>
            <a:ext cx="1752600" cy="1320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Two or more elements chemically combined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anchor="ctr"/>
          <a:lstStyle/>
          <a:p>
            <a:r>
              <a:rPr lang="en-US" b="1">
                <a:latin typeface="Subway" pitchFamily="2" charset="0"/>
              </a:rPr>
              <a:t>Properties of Matter</a:t>
            </a:r>
            <a:br>
              <a:rPr lang="en-US" b="1">
                <a:latin typeface="Subway" pitchFamily="2" charset="0"/>
              </a:rPr>
            </a:br>
            <a:r>
              <a:rPr lang="en-US" sz="3200" i="1">
                <a:solidFill>
                  <a:srgbClr val="FF00FF"/>
                </a:solidFill>
                <a:latin typeface="Teletype" pitchFamily="2" charset="0"/>
              </a:rPr>
              <a:t>Property </a:t>
            </a:r>
            <a:r>
              <a:rPr lang="en-US" sz="3200" i="1">
                <a:solidFill>
                  <a:srgbClr val="FF00FF"/>
                </a:solidFill>
              </a:rPr>
              <a:t>–</a:t>
            </a:r>
            <a:r>
              <a:rPr lang="en-US" sz="3200" i="1">
                <a:solidFill>
                  <a:srgbClr val="FF00FF"/>
                </a:solidFill>
                <a:latin typeface="Teletype" pitchFamily="2" charset="0"/>
              </a:rPr>
              <a:t> a characteristic</a:t>
            </a:r>
            <a:endParaRPr lang="en-US" sz="2800" i="1">
              <a:solidFill>
                <a:srgbClr val="FF00FF"/>
              </a:solidFill>
              <a:latin typeface="Teletype" pitchFamily="2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endParaRPr lang="en-US" sz="4000" b="1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6764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>
                <a:solidFill>
                  <a:srgbClr val="3333FF"/>
                </a:solidFill>
              </a:rPr>
              <a:t>Chemical properties:</a:t>
            </a:r>
            <a:r>
              <a:rPr lang="en-US" sz="2400">
                <a:solidFill>
                  <a:srgbClr val="3333FF"/>
                </a:solidFill>
              </a:rPr>
              <a:t> </a:t>
            </a:r>
          </a:p>
          <a:p>
            <a:r>
              <a:rPr lang="en-US" sz="2400"/>
              <a:t>characteristics of a substance’s </a:t>
            </a:r>
            <a:r>
              <a:rPr lang="en-US" sz="2400" u="sng">
                <a:solidFill>
                  <a:srgbClr val="FF00FF"/>
                </a:solidFill>
              </a:rPr>
              <a:t>“ability”</a:t>
            </a:r>
            <a:r>
              <a:rPr lang="en-US" sz="2400"/>
              <a:t> to change </a:t>
            </a:r>
            <a:r>
              <a:rPr lang="en-US" sz="2400" i="1" u="sng">
                <a:solidFill>
                  <a:srgbClr val="FF00FF"/>
                </a:solidFill>
              </a:rPr>
              <a:t>into a different substance</a:t>
            </a:r>
            <a:r>
              <a:rPr lang="en-US" sz="2400">
                <a:solidFill>
                  <a:srgbClr val="FF00FF"/>
                </a:solidFill>
              </a:rPr>
              <a:t>.</a:t>
            </a:r>
          </a:p>
          <a:p>
            <a:pPr>
              <a:buFontTx/>
              <a:buNone/>
            </a:pPr>
            <a:endParaRPr lang="en-US" sz="2400">
              <a:solidFill>
                <a:srgbClr val="FF00FF"/>
              </a:solidFill>
            </a:endParaRPr>
          </a:p>
          <a:p>
            <a:r>
              <a:rPr lang="en-US" sz="2400"/>
              <a:t>Ex.  Reactivity</a:t>
            </a:r>
          </a:p>
          <a:p>
            <a:pPr>
              <a:buFontTx/>
              <a:buNone/>
            </a:pPr>
            <a:r>
              <a:rPr lang="en-US" sz="2400"/>
              <a:t>         Flammability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16764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1" u="sng">
                <a:solidFill>
                  <a:srgbClr val="3333FF"/>
                </a:solidFill>
              </a:rPr>
              <a:t>Physical properties:</a:t>
            </a:r>
            <a:r>
              <a:rPr lang="en-US"/>
              <a:t>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characteristics that can be observed or measured </a:t>
            </a:r>
            <a:r>
              <a:rPr lang="en-US" i="1" u="sng">
                <a:solidFill>
                  <a:srgbClr val="FF00FF"/>
                </a:solidFill>
              </a:rPr>
              <a:t>without changing the identity</a:t>
            </a:r>
            <a:r>
              <a:rPr lang="en-US" u="sng">
                <a:solidFill>
                  <a:srgbClr val="FF00FF"/>
                </a:solidFill>
              </a:rPr>
              <a:t> of the substance</a:t>
            </a:r>
            <a:r>
              <a:rPr lang="en-US"/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Ex.  Color</a:t>
            </a:r>
          </a:p>
          <a:p>
            <a:pPr marL="1143000" lvl="2" indent="-228600" algn="l">
              <a:spcBef>
                <a:spcPct val="20000"/>
              </a:spcBef>
            </a:pPr>
            <a:r>
              <a:rPr lang="en-US"/>
              <a:t>Density</a:t>
            </a:r>
          </a:p>
          <a:p>
            <a:pPr marL="1143000" lvl="2" indent="-228600" algn="l">
              <a:spcBef>
                <a:spcPct val="20000"/>
              </a:spcBef>
            </a:pPr>
            <a:r>
              <a:rPr lang="en-US"/>
              <a:t>Solubility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		Melting Point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495800" y="1600200"/>
            <a:ext cx="0" cy="5257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52400" y="1600200"/>
            <a:ext cx="8763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9525" y="1828800"/>
            <a:ext cx="6508750" cy="3657600"/>
          </a:xfrm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04925"/>
            <a:ext cx="7297738" cy="4181475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 u="sng">
                <a:solidFill>
                  <a:srgbClr val="996633"/>
                </a:solidFill>
                <a:latin typeface="Jester" pitchFamily="2" charset="0"/>
              </a:rPr>
              <a:t>Fluids</a:t>
            </a:r>
            <a:r>
              <a:rPr lang="en-US" sz="4000">
                <a:solidFill>
                  <a:srgbClr val="996633"/>
                </a:solidFill>
                <a:latin typeface="Jester" pitchFamily="2" charset="0"/>
              </a:rPr>
              <a:t>:  </a:t>
            </a:r>
            <a:r>
              <a:rPr lang="en-US" sz="3600">
                <a:solidFill>
                  <a:srgbClr val="996633"/>
                </a:solidFill>
                <a:latin typeface="Jester" pitchFamily="2" charset="0"/>
              </a:rPr>
              <a:t>a substance that can flow and take shape of its container.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546475" cy="3657600"/>
          </a:xfrm>
          <a:solidFill>
            <a:schemeClr val="bg1"/>
          </a:solidFill>
          <a:ln cap="flat">
            <a:solidFill>
              <a:schemeClr val="tx1"/>
            </a:solidFill>
            <a:prstDash val="lgDash"/>
          </a:ln>
        </p:spPr>
        <p:txBody>
          <a:bodyPr/>
          <a:lstStyle/>
          <a:p>
            <a:r>
              <a:rPr lang="en-US" sz="2800">
                <a:latin typeface="Jester" pitchFamily="2" charset="0"/>
              </a:rPr>
              <a:t>Gases – can be compressed</a:t>
            </a:r>
          </a:p>
          <a:p>
            <a:endParaRPr lang="en-US" sz="2800">
              <a:latin typeface="Jester" pitchFamily="2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0100" y="1828800"/>
            <a:ext cx="3771900" cy="3657600"/>
          </a:xfrm>
          <a:solidFill>
            <a:schemeClr val="bg1"/>
          </a:solidFill>
          <a:ln cap="flat">
            <a:solidFill>
              <a:schemeClr val="tx1"/>
            </a:solidFill>
            <a:prstDash val="lgDash"/>
          </a:ln>
        </p:spPr>
        <p:txBody>
          <a:bodyPr/>
          <a:lstStyle/>
          <a:p>
            <a:r>
              <a:rPr lang="en-US" sz="2800">
                <a:latin typeface="Jester" pitchFamily="2" charset="0"/>
              </a:rPr>
              <a:t>Liquids – diffuse slowly (spread out evenly)</a:t>
            </a:r>
          </a:p>
        </p:txBody>
      </p:sp>
      <p:pic>
        <p:nvPicPr>
          <p:cNvPr id="6149" name="Picture 5" descr="solids_liquids_gases_bo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05200"/>
            <a:ext cx="3333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anim flask spi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324350"/>
            <a:ext cx="2286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Distinguish between physical and chemical changes in matter such as oxidation, digestion, changes in states, and stages in the rock cycle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1216025"/>
          </a:xfrm>
        </p:spPr>
        <p:txBody>
          <a:bodyPr anchor="ctr"/>
          <a:lstStyle/>
          <a:p>
            <a:r>
              <a:rPr lang="en-US" sz="4800" b="1">
                <a:latin typeface="Subway" pitchFamily="2" charset="0"/>
              </a:rPr>
              <a:t>Changes of Matter</a:t>
            </a:r>
            <a:endParaRPr lang="en-US" sz="3200" i="1">
              <a:solidFill>
                <a:srgbClr val="FF00FF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endParaRPr lang="en-US" sz="4000" b="1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6764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>
                <a:solidFill>
                  <a:srgbClr val="3333FF"/>
                </a:solidFill>
              </a:rPr>
              <a:t>Chemical Changes:</a:t>
            </a:r>
            <a:r>
              <a:rPr lang="en-US" sz="2400"/>
              <a:t> </a:t>
            </a:r>
          </a:p>
          <a:p>
            <a:r>
              <a:rPr lang="en-US" sz="2400"/>
              <a:t>A change that </a:t>
            </a:r>
            <a:r>
              <a:rPr lang="en-US" sz="2400" u="sng">
                <a:solidFill>
                  <a:srgbClr val="FF00FF"/>
                </a:solidFill>
              </a:rPr>
              <a:t>does </a:t>
            </a:r>
            <a:r>
              <a:rPr lang="en-US" sz="2400" i="1"/>
              <a:t>produce a new substance</a:t>
            </a:r>
            <a:r>
              <a:rPr lang="en-US" sz="2400"/>
              <a:t>.</a:t>
            </a:r>
          </a:p>
          <a:p>
            <a:r>
              <a:rPr lang="en-US" sz="2400" i="1"/>
              <a:t>Usually not reversible.</a:t>
            </a:r>
          </a:p>
          <a:p>
            <a:r>
              <a:rPr lang="en-US" sz="2400"/>
              <a:t>Ex: Iron </a:t>
            </a:r>
            <a:r>
              <a:rPr lang="en-US" sz="2400" u="sng"/>
              <a:t>rusts</a:t>
            </a:r>
            <a:r>
              <a:rPr lang="en-US" sz="2400"/>
              <a:t> forming </a:t>
            </a:r>
            <a:r>
              <a:rPr lang="en-US" sz="2400" u="sng"/>
              <a:t>iron oxide</a:t>
            </a:r>
            <a:r>
              <a:rPr lang="en-US" sz="2400"/>
              <a:t>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4800" y="16764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1" u="sng">
                <a:solidFill>
                  <a:srgbClr val="3333FF"/>
                </a:solidFill>
              </a:rPr>
              <a:t>Physical Changes:</a:t>
            </a:r>
            <a:r>
              <a:rPr lang="en-US"/>
              <a:t>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A change that </a:t>
            </a:r>
            <a:r>
              <a:rPr lang="en-US" u="sng">
                <a:solidFill>
                  <a:srgbClr val="FF00FF"/>
                </a:solidFill>
              </a:rPr>
              <a:t>does not</a:t>
            </a:r>
            <a:r>
              <a:rPr lang="en-US"/>
              <a:t> </a:t>
            </a:r>
            <a:r>
              <a:rPr lang="en-US" i="1"/>
              <a:t>produce a new substance</a:t>
            </a:r>
            <a:r>
              <a:rPr lang="en-US"/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i="1"/>
              <a:t>Usually reversible.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Ex: Ice melts into water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pic>
        <p:nvPicPr>
          <p:cNvPr id="38918" name="Picture 6" descr="MPj03167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419600"/>
            <a:ext cx="320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MPj028982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0"/>
            <a:ext cx="2895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495800" y="1600200"/>
            <a:ext cx="0" cy="5257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52400" y="1600200"/>
            <a:ext cx="8763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anchor="ctr"/>
          <a:lstStyle/>
          <a:p>
            <a:r>
              <a:rPr lang="en-US" sz="4000" i="1"/>
              <a:t>How do you know a chemical change has occurred?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5867400" cy="4953000"/>
          </a:xfrm>
          <a:solidFill>
            <a:schemeClr val="bg1"/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4000" b="1">
                <a:solidFill>
                  <a:srgbClr val="FF3399"/>
                </a:solidFill>
              </a:rPr>
              <a:t>Evidence of a</a:t>
            </a:r>
          </a:p>
          <a:p>
            <a:pPr marL="609600" indent="-609600">
              <a:buFontTx/>
              <a:buNone/>
            </a:pPr>
            <a:r>
              <a:rPr lang="en-US" sz="4000" b="1">
                <a:solidFill>
                  <a:srgbClr val="FF3399"/>
                </a:solidFill>
              </a:rPr>
              <a:t>Chemical Change</a:t>
            </a:r>
            <a:r>
              <a:rPr lang="en-US" sz="4000" b="1"/>
              <a:t>:</a:t>
            </a:r>
            <a:r>
              <a:rPr lang="en-US" sz="2800"/>
              <a:t>		</a:t>
            </a:r>
          </a:p>
          <a:p>
            <a:pPr marL="609600" indent="-609600">
              <a:buFontTx/>
              <a:buAutoNum type="arabicPeriod"/>
            </a:pPr>
            <a:r>
              <a:rPr lang="en-US" sz="2800" b="1" u="sng">
                <a:solidFill>
                  <a:schemeClr val="accent2"/>
                </a:solidFill>
              </a:rPr>
              <a:t>Energy (Heat):</a:t>
            </a:r>
            <a:r>
              <a:rPr lang="en-US" sz="2800"/>
              <a:t> 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2400"/>
              <a:t>absorbed energy (</a:t>
            </a:r>
            <a:r>
              <a:rPr lang="en-US" sz="2400" b="1">
                <a:solidFill>
                  <a:schemeClr val="accent2"/>
                </a:solidFill>
              </a:rPr>
              <a:t>endothermic</a:t>
            </a:r>
            <a:r>
              <a:rPr lang="en-US" sz="2400"/>
              <a:t>)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2400"/>
              <a:t>released energy (</a:t>
            </a:r>
            <a:r>
              <a:rPr lang="en-US" sz="2400" b="1">
                <a:solidFill>
                  <a:schemeClr val="accent2"/>
                </a:solidFill>
              </a:rPr>
              <a:t>exothermic</a:t>
            </a:r>
            <a:r>
              <a:rPr lang="en-US" sz="2400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sz="2800" b="1" u="sng">
                <a:solidFill>
                  <a:schemeClr val="accent2"/>
                </a:solidFill>
              </a:rPr>
              <a:t>Gas</a:t>
            </a:r>
            <a:r>
              <a:rPr lang="en-US" sz="2800"/>
              <a:t> is produced (bubbles) </a:t>
            </a:r>
          </a:p>
          <a:p>
            <a:pPr marL="609600" indent="-609600">
              <a:buFontTx/>
              <a:buAutoNum type="arabicPeriod"/>
            </a:pPr>
            <a:r>
              <a:rPr lang="en-US" sz="2800" b="1" u="sng">
                <a:solidFill>
                  <a:schemeClr val="accent2"/>
                </a:solidFill>
              </a:rPr>
              <a:t>Solid </a:t>
            </a:r>
            <a:r>
              <a:rPr lang="en-US" sz="2800"/>
              <a:t>(</a:t>
            </a:r>
            <a:r>
              <a:rPr lang="en-US" sz="2800" b="1">
                <a:solidFill>
                  <a:schemeClr val="accent2"/>
                </a:solidFill>
              </a:rPr>
              <a:t>precipitate</a:t>
            </a:r>
            <a:r>
              <a:rPr lang="en-US" sz="2800"/>
              <a:t>) forms </a:t>
            </a:r>
          </a:p>
          <a:p>
            <a:pPr marL="609600" indent="-609600">
              <a:buFontTx/>
              <a:buAutoNum type="arabicPeriod"/>
            </a:pPr>
            <a:r>
              <a:rPr lang="en-US" sz="2800" b="1" u="sng">
                <a:solidFill>
                  <a:schemeClr val="accent2"/>
                </a:solidFill>
              </a:rPr>
              <a:t>Odor</a:t>
            </a:r>
            <a:r>
              <a:rPr lang="en-US" sz="2800"/>
              <a:t> or </a:t>
            </a:r>
            <a:r>
              <a:rPr lang="en-US" sz="2800" b="1" u="sng">
                <a:solidFill>
                  <a:schemeClr val="accent2"/>
                </a:solidFill>
              </a:rPr>
              <a:t>color</a:t>
            </a:r>
            <a:r>
              <a:rPr lang="en-US" sz="2800"/>
              <a:t> change occurs</a:t>
            </a:r>
            <a:endParaRPr lang="en-US"/>
          </a:p>
        </p:txBody>
      </p:sp>
      <p:pic>
        <p:nvPicPr>
          <p:cNvPr id="39940" name="Picture 4" descr="dig_syste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6019800" y="1752600"/>
            <a:ext cx="28321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6781800" y="1295400"/>
            <a:ext cx="2057400" cy="1752600"/>
          </a:xfrm>
          <a:prstGeom prst="leftArrowCallout">
            <a:avLst>
              <a:gd name="adj1" fmla="val 13407"/>
              <a:gd name="adj2" fmla="val 22556"/>
              <a:gd name="adj3" fmla="val 19565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latin typeface="Arial" charset="0"/>
              </a:rPr>
              <a:t>Physical </a:t>
            </a:r>
          </a:p>
          <a:p>
            <a:r>
              <a:rPr lang="en-US" sz="1800" b="1">
                <a:latin typeface="Arial" charset="0"/>
              </a:rPr>
              <a:t>change </a:t>
            </a:r>
          </a:p>
          <a:p>
            <a:r>
              <a:rPr lang="en-US" sz="1800" b="1">
                <a:latin typeface="Arial" charset="0"/>
              </a:rPr>
              <a:t>begins </a:t>
            </a:r>
          </a:p>
          <a:p>
            <a:r>
              <a:rPr lang="en-US" sz="1800" b="1">
                <a:latin typeface="Arial" charset="0"/>
              </a:rPr>
              <a:t>in the </a:t>
            </a:r>
          </a:p>
          <a:p>
            <a:r>
              <a:rPr lang="en-US" sz="1800" b="1">
                <a:latin typeface="Arial" charset="0"/>
              </a:rPr>
              <a:t>mouth</a:t>
            </a:r>
          </a:p>
        </p:txBody>
      </p:sp>
      <p:sp>
        <p:nvSpPr>
          <p:cNvPr id="39942" name="AutoShape 7"/>
          <p:cNvSpPr>
            <a:spLocks noChangeArrowheads="1"/>
          </p:cNvSpPr>
          <p:nvPr/>
        </p:nvSpPr>
        <p:spPr bwMode="auto">
          <a:xfrm>
            <a:off x="7620000" y="3581400"/>
            <a:ext cx="1524000" cy="1447800"/>
          </a:xfrm>
          <a:prstGeom prst="leftArrowCallout">
            <a:avLst>
              <a:gd name="adj1" fmla="val 13407"/>
              <a:gd name="adj2" fmla="val 22556"/>
              <a:gd name="adj3" fmla="val 17544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Arial" charset="0"/>
              </a:rPr>
              <a:t>Chemical</a:t>
            </a:r>
          </a:p>
          <a:p>
            <a:r>
              <a:rPr lang="en-US" sz="1600" b="1">
                <a:latin typeface="Arial" charset="0"/>
              </a:rPr>
              <a:t> change</a:t>
            </a:r>
          </a:p>
          <a:p>
            <a:r>
              <a:rPr lang="en-US" sz="1600" b="1">
                <a:latin typeface="Arial" charset="0"/>
              </a:rPr>
              <a:t> (Digestion)</a:t>
            </a:r>
          </a:p>
          <a:p>
            <a:r>
              <a:rPr lang="en-US" sz="1600" b="1">
                <a:latin typeface="Arial" charset="0"/>
              </a:rPr>
              <a:t> occurs</a:t>
            </a:r>
          </a:p>
          <a:p>
            <a:r>
              <a:rPr lang="en-US" sz="1600" b="1">
                <a:latin typeface="Arial" charset="0"/>
              </a:rPr>
              <a:t> in the</a:t>
            </a:r>
          </a:p>
          <a:p>
            <a:r>
              <a:rPr lang="en-US" sz="1600" b="1">
                <a:latin typeface="Arial" charset="0"/>
              </a:rPr>
              <a:t> stomach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</a:rPr>
              <a:t>Why are these chemical changes?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40964" name="Picture 4" descr="test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43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fireworks-spark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4138"/>
            <a:ext cx="44196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Rising carbon monoxide gas bubbles"/>
          <p:cNvPicPr>
            <a:picLocks noChangeAspect="1" noChangeArrowheads="1"/>
          </p:cNvPicPr>
          <p:nvPr/>
        </p:nvPicPr>
        <p:blipFill>
          <a:blip r:embed="rId4"/>
          <a:srcRect l="19048" r="30159"/>
          <a:stretch>
            <a:fillRect/>
          </a:stretch>
        </p:blipFill>
        <p:spPr bwMode="auto">
          <a:xfrm>
            <a:off x="4267200" y="1295400"/>
            <a:ext cx="2438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Red Oa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048000"/>
            <a:ext cx="26939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914400"/>
          </a:xfrm>
        </p:spPr>
        <p:txBody>
          <a:bodyPr anchor="ctr"/>
          <a:lstStyle/>
          <a:p>
            <a:r>
              <a:rPr lang="en-US"/>
              <a:t>The Rock Cycle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3058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One of nature’s slowest processes – the rock cycle – is a repeating series of physical and chemical changes in which one type of rock changes to another type. </a:t>
            </a:r>
          </a:p>
        </p:txBody>
      </p:sp>
      <p:pic>
        <p:nvPicPr>
          <p:cNvPr id="41988" name="Picture 5" descr="rcycle.gif (15130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71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1400" y="304800"/>
            <a:ext cx="4343400" cy="6553200"/>
          </a:xfrm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6163" y="1828800"/>
            <a:ext cx="6975475" cy="3657600"/>
          </a:xfrm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0425" y="1828800"/>
            <a:ext cx="7346950" cy="3657600"/>
          </a:xfrm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0063" y="1828800"/>
            <a:ext cx="5526087" cy="3657600"/>
          </a:xfrm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800"/>
              <a:t>Investigate and identify the law of conservation of mass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t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90800" y="2590800"/>
            <a:ext cx="374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000">
                <a:latin typeface="Arial" charset="0"/>
              </a:rPr>
              <a:t>Density of Steel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" y="5334000"/>
            <a:ext cx="2133600" cy="129540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Arial" charset="0"/>
              </a:rPr>
              <a:t>steel bar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8077200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The density of steel is the same! Size doesn’t  matter! It is a ratio!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30363"/>
          </a:xfrm>
          <a:solidFill>
            <a:srgbClr val="FFFF99"/>
          </a:solidFill>
          <a:ln cap="flat">
            <a:solidFill>
              <a:schemeClr val="tx1"/>
            </a:solidFill>
            <a:prstDash val="lgDash"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Storybook" pitchFamily="2" charset="0"/>
              </a:rPr>
              <a:t>Law of Conservation of Mass/Matter</a:t>
            </a:r>
            <a:r>
              <a:rPr lang="en-US"/>
              <a:t/>
            </a:r>
            <a:br>
              <a:rPr lang="en-US"/>
            </a:br>
            <a:r>
              <a:rPr lang="en-US"/>
              <a:t>-</a:t>
            </a:r>
            <a:r>
              <a:rPr lang="en-US" sz="3600"/>
              <a:t>Mass is </a:t>
            </a:r>
            <a:r>
              <a:rPr lang="en-US" sz="3600" u="sng">
                <a:solidFill>
                  <a:schemeClr val="accent2"/>
                </a:solidFill>
              </a:rPr>
              <a:t>neither</a:t>
            </a:r>
            <a:r>
              <a:rPr lang="en-US" sz="3600"/>
              <a:t> created nor destroyed!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724400"/>
          </a:xfrm>
        </p:spPr>
        <p:txBody>
          <a:bodyPr/>
          <a:lstStyle/>
          <a:p>
            <a:r>
              <a:rPr lang="en-US" sz="2800"/>
              <a:t>The total mass of the substances before they are mixed is equal to the total mass as a mixture.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9144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524000" y="5943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rial" charset="0"/>
              </a:rPr>
              <a:t>64 + 192 = 256 g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096000" y="59436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  <a:latin typeface="Arial" charset="0"/>
              </a:rPr>
              <a:t>Zn = 104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30363"/>
          </a:xfrm>
          <a:solidFill>
            <a:srgbClr val="FFFF99"/>
          </a:solidFill>
          <a:ln cap="flat">
            <a:solidFill>
              <a:schemeClr val="tx1"/>
            </a:solidFill>
            <a:prstDash val="lgDash"/>
          </a:ln>
        </p:spPr>
        <p:txBody>
          <a:bodyPr anchor="ctr"/>
          <a:lstStyle/>
          <a:p>
            <a:r>
              <a:rPr lang="en-US" sz="3600" b="1" u="sng">
                <a:solidFill>
                  <a:schemeClr val="accent2"/>
                </a:solidFill>
              </a:rPr>
              <a:t>Mass</a:t>
            </a:r>
            <a:r>
              <a:rPr lang="en-US" sz="3600"/>
              <a:t> of the reactants </a:t>
            </a:r>
            <a:r>
              <a:rPr lang="en-US" sz="3600" b="1"/>
              <a:t>=</a:t>
            </a:r>
            <a:r>
              <a:rPr lang="en-US" sz="3600"/>
              <a:t>  </a:t>
            </a:r>
            <a:r>
              <a:rPr lang="en-US" sz="3600" b="1" u="sng">
                <a:solidFill>
                  <a:schemeClr val="accent2"/>
                </a:solidFill>
              </a:rPr>
              <a:t>Mass</a:t>
            </a:r>
            <a:r>
              <a:rPr lang="en-US" sz="3600"/>
              <a:t> of the products</a:t>
            </a:r>
            <a:r>
              <a:rPr lang="en-US"/>
              <a:t> </a:t>
            </a:r>
            <a:r>
              <a:rPr lang="en-US" sz="3600"/>
              <a:t>…Always!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/>
              <a:t>1</a:t>
            </a:r>
            <a:r>
              <a:rPr lang="en-US" sz="4000">
                <a:solidFill>
                  <a:srgbClr val="FF0000"/>
                </a:solidFill>
              </a:rPr>
              <a:t>CH</a:t>
            </a:r>
            <a:r>
              <a:rPr lang="en-US" sz="4000" baseline="-25000">
                <a:solidFill>
                  <a:srgbClr val="FF0000"/>
                </a:solidFill>
              </a:rPr>
              <a:t>4</a:t>
            </a:r>
            <a:r>
              <a:rPr lang="en-US" sz="4000">
                <a:solidFill>
                  <a:srgbClr val="FF0000"/>
                </a:solidFill>
              </a:rPr>
              <a:t> + </a:t>
            </a:r>
            <a:r>
              <a:rPr lang="en-US" sz="4000"/>
              <a:t>2</a:t>
            </a:r>
            <a:r>
              <a:rPr lang="en-US" sz="4000">
                <a:solidFill>
                  <a:srgbClr val="FF0000"/>
                </a:solidFill>
              </a:rPr>
              <a:t>O</a:t>
            </a:r>
            <a:r>
              <a:rPr lang="en-US" sz="4000" baseline="-25000">
                <a:solidFill>
                  <a:srgbClr val="FF0000"/>
                </a:solidFill>
              </a:rPr>
              <a:t>2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4000">
                <a:sym typeface="Wingdings" pitchFamily="2" charset="2"/>
              </a:rPr>
              <a:t>1</a:t>
            </a:r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CO</a:t>
            </a:r>
            <a:r>
              <a:rPr lang="en-US" sz="40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 + </a:t>
            </a:r>
            <a:r>
              <a:rPr lang="en-US" sz="4000">
                <a:sym typeface="Wingdings" pitchFamily="2" charset="2"/>
              </a:rPr>
              <a:t>2</a:t>
            </a:r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sz="4000" baseline="-2500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4000">
                <a:solidFill>
                  <a:srgbClr val="FF0000"/>
                </a:solidFill>
                <a:sym typeface="Wingdings" pitchFamily="2" charset="2"/>
              </a:rPr>
              <a:t>O</a:t>
            </a:r>
          </a:p>
          <a:p>
            <a:pPr algn="ctr">
              <a:buFontTx/>
              <a:buNone/>
            </a:pPr>
            <a:r>
              <a:rPr lang="en-US" sz="2800">
                <a:sym typeface="Wingdings" pitchFamily="2" charset="2"/>
              </a:rPr>
              <a:t>1 C, 4 H, 4 O = </a:t>
            </a:r>
            <a:r>
              <a:rPr lang="en-US" sz="2800">
                <a:solidFill>
                  <a:schemeClr val="accent2"/>
                </a:solidFill>
                <a:sym typeface="Wingdings" pitchFamily="2" charset="2"/>
              </a:rPr>
              <a:t>1 C, 4 H, 4 O </a:t>
            </a:r>
          </a:p>
          <a:p>
            <a:pPr algn="ctr">
              <a:buFontTx/>
              <a:buNone/>
            </a:pPr>
            <a:r>
              <a:rPr lang="en-US" sz="2000">
                <a:sym typeface="Wingdings" pitchFamily="2" charset="2"/>
              </a:rPr>
              <a:t>(1x12.0) + (4 x 1.0) + (4x16.0) = (1x12.0) + (4 x 1.0) + (4x16.0) </a:t>
            </a:r>
          </a:p>
          <a:p>
            <a:pPr algn="ctr">
              <a:buFontTx/>
              <a:buNone/>
            </a:pPr>
            <a:r>
              <a:rPr lang="en-US" sz="2800">
                <a:sym typeface="Wingdings" pitchFamily="2" charset="2"/>
              </a:rPr>
              <a:t>80 g</a:t>
            </a:r>
            <a:r>
              <a:rPr lang="en-US" sz="2800">
                <a:solidFill>
                  <a:schemeClr val="accent2"/>
                </a:solidFill>
                <a:sym typeface="Wingdings" pitchFamily="2" charset="2"/>
              </a:rPr>
              <a:t> = 80 g</a:t>
            </a:r>
          </a:p>
          <a:p>
            <a:pPr>
              <a:buFontTx/>
              <a:buNone/>
            </a:pPr>
            <a:r>
              <a:rPr lang="en-US" sz="2800">
                <a:sym typeface="Wingdings" pitchFamily="2" charset="2"/>
              </a:rPr>
              <a:t>Ex:  How many grams of oxygen react with 16 g of CH</a:t>
            </a:r>
            <a:r>
              <a:rPr lang="en-US" sz="2800" baseline="-25000">
                <a:sym typeface="Wingdings" pitchFamily="2" charset="2"/>
              </a:rPr>
              <a:t>4</a:t>
            </a:r>
            <a:r>
              <a:rPr lang="en-US" sz="2800">
                <a:sym typeface="Wingdings" pitchFamily="2" charset="2"/>
              </a:rPr>
              <a:t> to create 80 grams of products?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410200" y="4724400"/>
            <a:ext cx="2971800" cy="1320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Reactants = Products</a:t>
            </a:r>
          </a:p>
          <a:p>
            <a:r>
              <a:rPr lang="en-US" sz="2000" b="1" i="1">
                <a:latin typeface="Arial" charset="0"/>
              </a:rPr>
              <a:t>x</a:t>
            </a:r>
            <a:r>
              <a:rPr lang="en-US" sz="2000" b="1">
                <a:latin typeface="Arial" charset="0"/>
              </a:rPr>
              <a:t> g + 16 g = 80 g</a:t>
            </a:r>
          </a:p>
          <a:p>
            <a:r>
              <a:rPr lang="en-US" sz="2000">
                <a:latin typeface="Arial" charset="0"/>
              </a:rPr>
              <a:t>x = 80-16</a:t>
            </a:r>
          </a:p>
          <a:p>
            <a:r>
              <a:rPr lang="en-US" sz="2000">
                <a:latin typeface="Arial" charset="0"/>
              </a:rPr>
              <a:t>   =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64 g O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6104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Balancing Chemical Equations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39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CH</a:t>
            </a:r>
            <a:r>
              <a:rPr lang="en-US" sz="3600" baseline="-25000"/>
              <a:t>4</a:t>
            </a:r>
            <a:r>
              <a:rPr lang="en-US" sz="3600"/>
              <a:t> (g) +   O</a:t>
            </a:r>
            <a:r>
              <a:rPr lang="en-US" sz="3600" baseline="-25000"/>
              <a:t>2</a:t>
            </a:r>
            <a:r>
              <a:rPr lang="en-US" sz="3600"/>
              <a:t> (g)  </a:t>
            </a:r>
            <a:r>
              <a:rPr lang="en-US" sz="3600">
                <a:sym typeface="Wingdings" pitchFamily="2" charset="2"/>
              </a:rPr>
              <a:t></a:t>
            </a:r>
            <a:r>
              <a:rPr lang="en-US" sz="3600"/>
              <a:t>  CO</a:t>
            </a:r>
            <a:r>
              <a:rPr lang="en-US" sz="3600" baseline="-25000"/>
              <a:t>2</a:t>
            </a:r>
            <a:r>
              <a:rPr lang="en-US" sz="3600"/>
              <a:t>  (g)  +  H</a:t>
            </a:r>
            <a:r>
              <a:rPr lang="en-US" sz="3600" baseline="-25000"/>
              <a:t>2</a:t>
            </a:r>
            <a:r>
              <a:rPr lang="en-US" sz="3600"/>
              <a:t>O (g)</a:t>
            </a:r>
            <a:r>
              <a:rPr lang="en-US"/>
              <a:t>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8397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chemeClr val="accent2"/>
                </a:solidFill>
              </a:rPr>
              <a:t>1</a:t>
            </a:r>
            <a:r>
              <a:rPr lang="en-US" sz="3000">
                <a:solidFill>
                  <a:srgbClr val="0099CC"/>
                </a:solidFill>
              </a:rPr>
              <a:t> </a:t>
            </a:r>
            <a:r>
              <a:rPr lang="en-US" sz="3000">
                <a:solidFill>
                  <a:srgbClr val="008000"/>
                </a:solidFill>
              </a:rPr>
              <a:t>CH</a:t>
            </a:r>
            <a:r>
              <a:rPr lang="en-US" sz="3000" baseline="-25000">
                <a:solidFill>
                  <a:srgbClr val="008000"/>
                </a:solidFill>
              </a:rPr>
              <a:t>4</a:t>
            </a:r>
            <a:r>
              <a:rPr lang="en-US" sz="3000">
                <a:solidFill>
                  <a:srgbClr val="008000"/>
                </a:solidFill>
              </a:rPr>
              <a:t> (g) +</a:t>
            </a:r>
            <a:r>
              <a:rPr lang="en-US" sz="3000">
                <a:solidFill>
                  <a:srgbClr val="0099CC"/>
                </a:solidFill>
              </a:rPr>
              <a:t>   </a:t>
            </a:r>
            <a:r>
              <a:rPr lang="en-US" sz="3000">
                <a:solidFill>
                  <a:schemeClr val="accent2"/>
                </a:solidFill>
              </a:rPr>
              <a:t>2</a:t>
            </a:r>
            <a:r>
              <a:rPr lang="en-US" sz="3000">
                <a:solidFill>
                  <a:srgbClr val="0099CC"/>
                </a:solidFill>
              </a:rPr>
              <a:t> </a:t>
            </a:r>
            <a:r>
              <a:rPr lang="en-US" sz="3000">
                <a:solidFill>
                  <a:srgbClr val="008000"/>
                </a:solidFill>
              </a:rPr>
              <a:t>O</a:t>
            </a:r>
            <a:r>
              <a:rPr lang="en-US" sz="3000" baseline="-25000">
                <a:solidFill>
                  <a:srgbClr val="008000"/>
                </a:solidFill>
              </a:rPr>
              <a:t>2</a:t>
            </a:r>
            <a:r>
              <a:rPr lang="en-US" sz="3000">
                <a:solidFill>
                  <a:srgbClr val="008000"/>
                </a:solidFill>
              </a:rPr>
              <a:t> (g)  </a:t>
            </a:r>
            <a:r>
              <a:rPr lang="en-US" sz="300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en-US" sz="3000">
                <a:solidFill>
                  <a:srgbClr val="0099CC"/>
                </a:solidFill>
              </a:rPr>
              <a:t>  </a:t>
            </a:r>
            <a:r>
              <a:rPr lang="en-US" sz="3000">
                <a:solidFill>
                  <a:schemeClr val="accent2"/>
                </a:solidFill>
              </a:rPr>
              <a:t>1</a:t>
            </a:r>
            <a:r>
              <a:rPr lang="en-US" sz="3000">
                <a:solidFill>
                  <a:srgbClr val="0099CC"/>
                </a:solidFill>
              </a:rPr>
              <a:t> </a:t>
            </a:r>
            <a:r>
              <a:rPr lang="en-US" sz="3000">
                <a:solidFill>
                  <a:srgbClr val="008000"/>
                </a:solidFill>
              </a:rPr>
              <a:t>CO</a:t>
            </a:r>
            <a:r>
              <a:rPr lang="en-US" sz="3000" baseline="-25000">
                <a:solidFill>
                  <a:srgbClr val="008000"/>
                </a:solidFill>
              </a:rPr>
              <a:t>2</a:t>
            </a:r>
            <a:r>
              <a:rPr lang="en-US" sz="3000">
                <a:solidFill>
                  <a:srgbClr val="008000"/>
                </a:solidFill>
              </a:rPr>
              <a:t>  (g)  +</a:t>
            </a:r>
            <a:r>
              <a:rPr lang="en-US" sz="3000">
                <a:solidFill>
                  <a:srgbClr val="0099CC"/>
                </a:solidFill>
              </a:rPr>
              <a:t>  </a:t>
            </a:r>
            <a:r>
              <a:rPr lang="en-US" sz="3000">
                <a:solidFill>
                  <a:schemeClr val="accent2"/>
                </a:solidFill>
              </a:rPr>
              <a:t>2</a:t>
            </a:r>
            <a:r>
              <a:rPr lang="en-US" sz="3000">
                <a:solidFill>
                  <a:srgbClr val="0099CC"/>
                </a:solidFill>
              </a:rPr>
              <a:t> </a:t>
            </a:r>
            <a:r>
              <a:rPr lang="en-US" sz="3000">
                <a:solidFill>
                  <a:srgbClr val="008000"/>
                </a:solidFill>
              </a:rPr>
              <a:t>H</a:t>
            </a:r>
            <a:r>
              <a:rPr lang="en-US" sz="3000" baseline="-25000">
                <a:solidFill>
                  <a:srgbClr val="008000"/>
                </a:solidFill>
              </a:rPr>
              <a:t>2</a:t>
            </a:r>
            <a:r>
              <a:rPr lang="en-US" sz="3000">
                <a:solidFill>
                  <a:srgbClr val="008000"/>
                </a:solidFill>
              </a:rPr>
              <a:t>O (g)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38163" y="4953000"/>
            <a:ext cx="78708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Place a </a:t>
            </a:r>
            <a:r>
              <a:rPr lang="en-US" sz="3200">
                <a:solidFill>
                  <a:schemeClr val="accent2"/>
                </a:solidFill>
              </a:rPr>
              <a:t>coefficient </a:t>
            </a:r>
            <a:r>
              <a:rPr lang="en-US" sz="3200" u="sng"/>
              <a:t>in front</a:t>
            </a:r>
            <a:r>
              <a:rPr lang="en-US" sz="3200"/>
              <a:t> of the compound to </a:t>
            </a:r>
          </a:p>
          <a:p>
            <a:r>
              <a:rPr lang="en-US" sz="3200"/>
              <a:t>get the same number of atoms in the reactants</a:t>
            </a:r>
          </a:p>
          <a:p>
            <a:r>
              <a:rPr lang="en-US" sz="3200"/>
              <a:t>and in the products. 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1041400" y="2895600"/>
            <a:ext cx="6880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Count the number of atoms on both sides</a:t>
            </a:r>
          </a:p>
          <a:p>
            <a:r>
              <a:rPr lang="en-US" sz="3200"/>
              <a:t>of the arrow.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="ctr"/>
          <a:lstStyle/>
          <a:p>
            <a:r>
              <a:rPr lang="en-US"/>
              <a:t>Guided Practice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Ex. 1:</a:t>
            </a:r>
            <a:r>
              <a:rPr lang="en-US"/>
              <a:t>    Mg  +  </a:t>
            </a:r>
            <a:r>
              <a:rPr lang="en-US" b="1"/>
              <a:t> </a:t>
            </a:r>
            <a:r>
              <a:rPr lang="en-US"/>
              <a:t>HCl  </a:t>
            </a:r>
            <a:r>
              <a:rPr lang="en-US">
                <a:sym typeface="Wingdings" pitchFamily="2" charset="2"/>
              </a:rPr>
              <a:t>  MgCl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 + 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</a:t>
            </a:r>
          </a:p>
          <a:p>
            <a:pPr marL="609600" indent="-609600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endParaRPr lang="en-US" sz="280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endParaRPr lang="en-US" sz="280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en-US" b="1"/>
              <a:t>Ex. 2:</a:t>
            </a: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/>
              <a:t>KClO</a:t>
            </a:r>
            <a:r>
              <a:rPr lang="en-US" baseline="-25000"/>
              <a:t>3</a:t>
            </a:r>
            <a:r>
              <a:rPr lang="en-US"/>
              <a:t>  −</a:t>
            </a:r>
            <a:r>
              <a:rPr lang="en-US" b="1" baseline="30000">
                <a:solidFill>
                  <a:schemeClr val="accent2"/>
                </a:solidFill>
                <a:sym typeface="Symbol" pitchFamily="18" charset="2"/>
              </a:rPr>
              <a:t></a:t>
            </a:r>
            <a:r>
              <a:rPr lang="en-US">
                <a:sym typeface="Wingdings 3" pitchFamily="18" charset="2"/>
              </a:rPr>
              <a:t></a:t>
            </a:r>
            <a:r>
              <a:rPr lang="en-US">
                <a:sym typeface="Symbol" pitchFamily="18" charset="2"/>
              </a:rPr>
              <a:t>  KCl   +   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</a:t>
            </a:r>
          </a:p>
          <a:p>
            <a:pPr marL="609600" indent="-609600">
              <a:buFontTx/>
              <a:buNone/>
            </a:pPr>
            <a:endParaRPr lang="en-US" sz="2800"/>
          </a:p>
          <a:p>
            <a:pPr marL="609600" indent="-609600">
              <a:buFontTx/>
              <a:buNone/>
            </a:pPr>
            <a:endParaRPr lang="en-US" sz="28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80010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/>
              <a:t>Balanced Equation</a:t>
            </a:r>
            <a:r>
              <a:rPr lang="en-US" sz="2800"/>
              <a:t>:</a:t>
            </a:r>
          </a:p>
          <a:p>
            <a:pPr algn="l"/>
            <a:r>
              <a:rPr lang="en-US" sz="3200"/>
              <a:t>Mg  +   </a:t>
            </a:r>
            <a:r>
              <a:rPr lang="en-US" sz="3200">
                <a:solidFill>
                  <a:srgbClr val="FF0000"/>
                </a:solidFill>
              </a:rPr>
              <a:t>2 </a:t>
            </a:r>
            <a:r>
              <a:rPr lang="en-US" sz="3200"/>
              <a:t>HCl </a:t>
            </a:r>
            <a:r>
              <a:rPr lang="en-US" sz="3200">
                <a:sym typeface="Wingdings" pitchFamily="2" charset="2"/>
              </a:rPr>
              <a:t>  MgCl</a:t>
            </a:r>
            <a:r>
              <a:rPr lang="en-US" sz="3200" baseline="-25000">
                <a:sym typeface="Wingdings" pitchFamily="2" charset="2"/>
              </a:rPr>
              <a:t>2</a:t>
            </a:r>
            <a:r>
              <a:rPr lang="en-US" sz="3200">
                <a:sym typeface="Wingdings" pitchFamily="2" charset="2"/>
              </a:rPr>
              <a:t>  +  H</a:t>
            </a:r>
            <a:r>
              <a:rPr lang="en-US" sz="3200" baseline="-25000">
                <a:sym typeface="Wingdings" pitchFamily="2" charset="2"/>
              </a:rPr>
              <a:t>2</a:t>
            </a:r>
            <a:endParaRPr lang="en-US" sz="3200">
              <a:sym typeface="Wingdings" pitchFamily="2" charset="2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" y="4495800"/>
            <a:ext cx="80010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/>
              <a:t>Balanced Equation</a:t>
            </a:r>
            <a:r>
              <a:rPr lang="en-US" sz="2800"/>
              <a:t>:</a:t>
            </a:r>
          </a:p>
          <a:p>
            <a:pPr algn="l"/>
            <a:r>
              <a:rPr lang="en-US" sz="3200">
                <a:solidFill>
                  <a:srgbClr val="FF0000"/>
                </a:solidFill>
              </a:rPr>
              <a:t>2</a:t>
            </a:r>
            <a:r>
              <a:rPr lang="en-US" sz="3200"/>
              <a:t> KClO</a:t>
            </a:r>
            <a:r>
              <a:rPr lang="en-US" sz="3200" baseline="-25000"/>
              <a:t>3</a:t>
            </a:r>
            <a:r>
              <a:rPr lang="en-US" sz="3200"/>
              <a:t>  −</a:t>
            </a:r>
            <a:r>
              <a:rPr lang="en-US" sz="3200" b="1" baseline="30000">
                <a:solidFill>
                  <a:schemeClr val="accent2"/>
                </a:solidFill>
                <a:sym typeface="Symbol" pitchFamily="18" charset="2"/>
              </a:rPr>
              <a:t></a:t>
            </a:r>
            <a:r>
              <a:rPr lang="en-US" sz="3200">
                <a:sym typeface="Wingdings 3" pitchFamily="18" charset="2"/>
              </a:rPr>
              <a:t></a:t>
            </a:r>
            <a:r>
              <a:rPr lang="en-US" sz="3200">
                <a:sym typeface="Symbol" pitchFamily="18" charset="2"/>
              </a:rPr>
              <a:t>  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sz="3200">
                <a:sym typeface="Symbol" pitchFamily="18" charset="2"/>
              </a:rPr>
              <a:t> KCl   +  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3</a:t>
            </a:r>
            <a:r>
              <a:rPr lang="en-US" sz="3200">
                <a:sym typeface="Symbol" pitchFamily="18" charset="2"/>
              </a:rPr>
              <a:t> O</a:t>
            </a:r>
            <a:r>
              <a:rPr lang="en-US" sz="3200" baseline="-25000"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7239000" cy="2819400"/>
          </a:xfrm>
          <a:ln/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133600" y="3886200"/>
            <a:ext cx="5486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/>
              <a:t>According to the law of conservation of mass, how much zinc was present in the zinc carbonate?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     A </a:t>
            </a:r>
            <a:r>
              <a:rPr lang="en-US"/>
              <a:t>40 g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     B </a:t>
            </a:r>
            <a:r>
              <a:rPr lang="en-US"/>
              <a:t>88 g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    C</a:t>
            </a:r>
            <a:r>
              <a:rPr lang="en-US"/>
              <a:t> 104 g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    D </a:t>
            </a:r>
            <a:r>
              <a:rPr lang="en-US"/>
              <a:t>256 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"/>
            <a:ext cx="7162800" cy="2343150"/>
          </a:xfrm>
          <a:ln/>
        </p:spPr>
      </p:pic>
      <p:pic>
        <p:nvPicPr>
          <p:cNvPr id="152581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743200"/>
            <a:ext cx="7696200" cy="2819400"/>
          </a:xfrm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447800"/>
            <a:ext cx="7696200" cy="3733800"/>
          </a:xfrm>
          <a:ln/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553200" y="3276600"/>
            <a:ext cx="19050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other words:  which one is balanced correctly?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The chemical equation shows CaCO3 being heated. Which of  these statements best describes the mass of the products if 100 g of CaCO3 is heated?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A </a:t>
            </a:r>
            <a:r>
              <a:rPr lang="en-US" sz="2000"/>
              <a:t>The difference in the products’ masses is equal to the mass of  the CaCO3.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B </a:t>
            </a:r>
            <a:r>
              <a:rPr lang="en-US" sz="2000"/>
              <a:t>The sum of the products’ masses is less than the mass of theCaCO3.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C </a:t>
            </a:r>
            <a:r>
              <a:rPr lang="en-US" sz="2000"/>
              <a:t>The mass of each product is equal to the mass of the CaCO3.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D</a:t>
            </a:r>
            <a:r>
              <a:rPr lang="en-US" sz="2000"/>
              <a:t> The sum of the products’ masses equals the mass of the CaCO3.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8600"/>
            <a:ext cx="6870700" cy="1457325"/>
          </a:xfrm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Relate the structure of water to its function as the universal solvent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msotw9_temp0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l="53487" t="3502" r="2223"/>
          <a:stretch>
            <a:fillRect/>
          </a:stretch>
        </p:blipFill>
        <p:spPr bwMode="auto">
          <a:xfrm>
            <a:off x="381000" y="1143000"/>
            <a:ext cx="27130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WordArt 5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772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Structure of Water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5181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/>
              <a:t>Polar Molecule:</a:t>
            </a:r>
          </a:p>
          <a:p>
            <a:pPr>
              <a:spcBef>
                <a:spcPct val="50000"/>
              </a:spcBef>
            </a:pPr>
            <a:r>
              <a:rPr lang="en-US"/>
              <a:t>Hydrogen: Partial positive (</a:t>
            </a:r>
            <a:r>
              <a:rPr lang="en-US">
                <a:sym typeface="Symbol" pitchFamily="18" charset="2"/>
              </a:rPr>
              <a:t>+) charge</a:t>
            </a:r>
            <a:r>
              <a:rPr lang="en-US"/>
              <a:t> Oxygen:  Partial negative (</a:t>
            </a:r>
            <a:r>
              <a:rPr lang="en-US">
                <a:sym typeface="Symbol" pitchFamily="18" charset="2"/>
              </a:rPr>
              <a:t>)</a:t>
            </a:r>
            <a:r>
              <a:rPr lang="en-US"/>
              <a:t> charges.</a:t>
            </a:r>
          </a:p>
        </p:txBody>
      </p:sp>
      <p:pic>
        <p:nvPicPr>
          <p:cNvPr id="8200" name="Picture 8" descr="water"/>
          <p:cNvPicPr>
            <a:picLocks noChangeAspect="1" noChangeArrowheads="1"/>
          </p:cNvPicPr>
          <p:nvPr/>
        </p:nvPicPr>
        <p:blipFill>
          <a:blip r:embed="rId3"/>
          <a:srcRect t="15459"/>
          <a:stretch>
            <a:fillRect/>
          </a:stretch>
        </p:blipFill>
        <p:spPr bwMode="auto">
          <a:xfrm>
            <a:off x="6324600" y="4343400"/>
            <a:ext cx="2616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429000" y="3276600"/>
            <a:ext cx="4092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/>
              <a:t>Hydrogen Bonding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429000" y="39624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Hydrogen and Oxygen covalently bond to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  <p:bldP spid="82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0"/>
            <a:ext cx="4279900" cy="6705600"/>
          </a:xfrm>
          <a:ln/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400800" y="2057400"/>
            <a:ext cx="17526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Use the formula sheet – you are given the density and you can read the volume from the cylinder!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9906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9900"/>
                </a:solidFill>
              </a:rPr>
              <a:t>Dissolves so many other substances due to its structure/polarity.</a:t>
            </a:r>
          </a:p>
        </p:txBody>
      </p:sp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693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Water as a Universal Solvent</a:t>
            </a:r>
          </a:p>
        </p:txBody>
      </p:sp>
      <p:pic>
        <p:nvPicPr>
          <p:cNvPr id="9220" name="Picture 4" descr="Na+H2O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838200" y="2286000"/>
            <a:ext cx="2854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l+H2O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5257800" y="2286000"/>
            <a:ext cx="28098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00200" y="5181600"/>
            <a:ext cx="335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Positive Ion Surrounded by oxygen </a:t>
            </a:r>
            <a:r>
              <a:rPr lang="en-US">
                <a:solidFill>
                  <a:srgbClr val="008000"/>
                </a:solidFill>
              </a:rPr>
              <a:t>(</a:t>
            </a:r>
            <a:r>
              <a:rPr lang="en-US">
                <a:solidFill>
                  <a:srgbClr val="008000"/>
                </a:solidFill>
                <a:sym typeface="Symbol" pitchFamily="18" charset="2"/>
              </a:rPr>
              <a:t>)</a:t>
            </a:r>
            <a:r>
              <a:rPr lang="en-US" sz="28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257800" y="5257800"/>
            <a:ext cx="3276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Negative Ion Surrounded by hydrogen </a:t>
            </a:r>
            <a:r>
              <a:rPr lang="en-US">
                <a:solidFill>
                  <a:srgbClr val="FF3300"/>
                </a:solidFill>
              </a:rPr>
              <a:t>(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+)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5" grpId="0" autoUpdateAnimBg="0"/>
      <p:bldP spid="922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696200" cy="3328988"/>
          </a:xfrm>
          <a:ln/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6248400" y="914400"/>
            <a:ext cx="220980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 Any question that asks you about a characteristic of water will have an answer that deals with </a:t>
            </a:r>
            <a:r>
              <a:rPr lang="en-US" u="sng"/>
              <a:t>molecular structure</a:t>
            </a:r>
            <a:r>
              <a:rPr lang="en-US"/>
              <a:t> (aka. The formula) including </a:t>
            </a:r>
            <a:r>
              <a:rPr lang="en-US" u="sng"/>
              <a:t>polarity</a:t>
            </a:r>
            <a:r>
              <a:rPr lang="en-US"/>
              <a:t>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46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2688" y="1828800"/>
            <a:ext cx="6700837" cy="3657600"/>
          </a:xfrm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944563"/>
            <a:ext cx="6569075" cy="4541837"/>
          </a:xfrm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Relate the concentration of ions in a solution to physical and chemical properties such as pH, electrolytic behavior, and reactivity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81000" y="1752600"/>
          <a:ext cx="8077200" cy="1806575"/>
        </p:xfrm>
        <a:graphic>
          <a:graphicData uri="http://schemas.openxmlformats.org/presentationml/2006/ole">
            <p:oleObj spid="_x0000_s2050" name="Bitmap Image" r:id="rId4" imgW="6047619" imgH="1695687" progId="Paint.Picture">
              <p:embed/>
            </p:oleObj>
          </a:graphicData>
        </a:graphic>
      </p:graphicFrame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0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Arial Black"/>
              </a:rPr>
              <a:t>Concentrations on Solutions</a:t>
            </a: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04800" y="3657600"/>
            <a:ext cx="2362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Unsaturated</a:t>
            </a:r>
          </a:p>
        </p:txBody>
      </p:sp>
      <p:sp>
        <p:nvSpPr>
          <p:cNvPr id="2054" name="WordArt 9"/>
          <p:cNvSpPr>
            <a:spLocks noChangeArrowheads="1" noChangeShapeType="1" noTextEdit="1"/>
          </p:cNvSpPr>
          <p:nvPr/>
        </p:nvSpPr>
        <p:spPr bwMode="auto">
          <a:xfrm>
            <a:off x="3352800" y="3657600"/>
            <a:ext cx="2057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Saturated</a:t>
            </a:r>
          </a:p>
        </p:txBody>
      </p:sp>
      <p:sp>
        <p:nvSpPr>
          <p:cNvPr id="2055" name="WordArt 10"/>
          <p:cNvSpPr>
            <a:spLocks noChangeArrowheads="1" noChangeShapeType="1" noTextEdit="1"/>
          </p:cNvSpPr>
          <p:nvPr/>
        </p:nvSpPr>
        <p:spPr bwMode="auto">
          <a:xfrm>
            <a:off x="5943600" y="3657600"/>
            <a:ext cx="274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Supersaturated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8600" y="41910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More solvent than solute. Ex. Lightly sweetened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124200" y="4191000"/>
            <a:ext cx="2667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Solvent has dissolved all the solute it can hold. Ex. Sweet tea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867400" y="4267200"/>
            <a:ext cx="297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Solvent holds more solute than is normal. Ex. Rock candy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Arial Black"/>
              </a:rPr>
              <a:t>Dilute: solution made with little solute.</a:t>
            </a:r>
          </a:p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Arial Black"/>
              </a:rPr>
              <a:t>Concentrated: solution made with a lot of solute.</a:t>
            </a:r>
          </a:p>
        </p:txBody>
      </p:sp>
      <p:sp>
        <p:nvSpPr>
          <p:cNvPr id="2060" name="WordArt 15"/>
          <p:cNvSpPr>
            <a:spLocks noChangeArrowheads="1" noChangeShapeType="1" noTextEdit="1"/>
          </p:cNvSpPr>
          <p:nvPr/>
        </p:nvSpPr>
        <p:spPr bwMode="auto">
          <a:xfrm>
            <a:off x="990600" y="1143000"/>
            <a:ext cx="7239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Solutions can be solids, liquids, or gases.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utoUpdateAnimBg="0"/>
      <p:bldP spid="4108" grpId="0" autoUpdateAnimBg="0"/>
      <p:bldP spid="4109" grpId="0" autoUpdateAnimBg="0"/>
      <p:bldP spid="41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152400"/>
            <a:ext cx="2743200" cy="1143000"/>
          </a:xfrm>
        </p:spPr>
        <p:txBody>
          <a:bodyPr anchor="ctr"/>
          <a:lstStyle/>
          <a:p>
            <a:r>
              <a:rPr lang="en-US" sz="2800" b="1" i="1"/>
              <a:t>Solubility Curves</a:t>
            </a:r>
            <a:br>
              <a:rPr lang="en-US" sz="2800" b="1" i="1"/>
            </a:br>
            <a:r>
              <a:rPr lang="en-US" sz="2800" b="1" i="1"/>
              <a:t>Look at KNO</a:t>
            </a:r>
            <a:r>
              <a:rPr lang="en-US" sz="2800" b="1" i="1" baseline="-25000"/>
              <a:t>3</a:t>
            </a:r>
            <a:endParaRPr lang="en-US" sz="2800" b="1" i="1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81600" y="1524000"/>
            <a:ext cx="3962400" cy="4572000"/>
          </a:xfrm>
          <a:noFill/>
        </p:spPr>
        <p:txBody>
          <a:bodyPr/>
          <a:lstStyle/>
          <a:p>
            <a:r>
              <a:rPr lang="en-US"/>
              <a:t>Point on the line = </a:t>
            </a:r>
            <a:r>
              <a:rPr lang="en-US" u="sng">
                <a:solidFill>
                  <a:schemeClr val="accent2"/>
                </a:solidFill>
              </a:rPr>
              <a:t>Saturated</a:t>
            </a:r>
          </a:p>
          <a:p>
            <a:r>
              <a:rPr lang="en-US"/>
              <a:t>Point below the line = </a:t>
            </a:r>
            <a:r>
              <a:rPr lang="en-US" u="sng">
                <a:solidFill>
                  <a:schemeClr val="accent2"/>
                </a:solidFill>
              </a:rPr>
              <a:t>Unsaturated</a:t>
            </a:r>
          </a:p>
          <a:p>
            <a:r>
              <a:rPr lang="en-US"/>
              <a:t>Point above the line = </a:t>
            </a:r>
            <a:r>
              <a:rPr lang="en-US" u="sng">
                <a:solidFill>
                  <a:schemeClr val="accent2"/>
                </a:solidFill>
              </a:rPr>
              <a:t>Supersaturated</a:t>
            </a:r>
          </a:p>
        </p:txBody>
      </p:sp>
      <p:pic>
        <p:nvPicPr>
          <p:cNvPr id="58372" name="Picture 5" descr="sol_curve"/>
          <p:cNvPicPr>
            <a:picLocks noChangeAspect="1" noChangeArrowheads="1"/>
          </p:cNvPicPr>
          <p:nvPr/>
        </p:nvPicPr>
        <p:blipFill>
          <a:blip r:embed="rId2"/>
          <a:srcRect r="6903"/>
          <a:stretch>
            <a:fillRect/>
          </a:stretch>
        </p:blipFill>
        <p:spPr bwMode="auto">
          <a:xfrm>
            <a:off x="0" y="0"/>
            <a:ext cx="4995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Line 6"/>
          <p:cNvSpPr>
            <a:spLocks noChangeShapeType="1"/>
          </p:cNvSpPr>
          <p:nvPr/>
        </p:nvSpPr>
        <p:spPr bwMode="auto">
          <a:xfrm flipH="1">
            <a:off x="3276600" y="1828800"/>
            <a:ext cx="2057400" cy="304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H="1" flipV="1">
            <a:off x="3276600" y="2743200"/>
            <a:ext cx="2057400" cy="152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H="1" flipV="1">
            <a:off x="3276600" y="1524000"/>
            <a:ext cx="2057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1" grpId="0" animBg="1"/>
      <p:bldP spid="778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92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Solubility Factors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114800" y="1905000"/>
            <a:ext cx="4572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</a:rPr>
              <a:t>Solubility increases as the temperature increases</a:t>
            </a:r>
            <a:r>
              <a:rPr lang="en-US" sz="2800">
                <a:solidFill>
                  <a:schemeClr val="accent2"/>
                </a:solidFill>
              </a:rPr>
              <a:t> for </a:t>
            </a:r>
            <a:r>
              <a:rPr lang="en-US" sz="2800" b="1" u="sng">
                <a:solidFill>
                  <a:schemeClr val="accent2"/>
                </a:solidFill>
              </a:rPr>
              <a:t>most</a:t>
            </a:r>
            <a:r>
              <a:rPr lang="en-US" sz="2800">
                <a:solidFill>
                  <a:schemeClr val="accent2"/>
                </a:solidFill>
              </a:rPr>
              <a:t> substances (upward curves)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Example: Dissolve sugar in hot tea vs. iced tea</a:t>
            </a:r>
          </a:p>
        </p:txBody>
      </p:sp>
      <p:sp>
        <p:nvSpPr>
          <p:cNvPr id="59396" name="WordArt 6"/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3962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Temperature &amp; Solids</a:t>
            </a:r>
          </a:p>
        </p:txBody>
      </p:sp>
      <p:pic>
        <p:nvPicPr>
          <p:cNvPr id="59397" name="Picture 18" descr="anim_hotcoffe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105400"/>
            <a:ext cx="18097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19" descr="j0198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17176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21" descr="sol_cur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600"/>
            <a:ext cx="3994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Line 22"/>
          <p:cNvSpPr>
            <a:spLocks noChangeShapeType="1"/>
          </p:cNvSpPr>
          <p:nvPr/>
        </p:nvSpPr>
        <p:spPr bwMode="auto">
          <a:xfrm flipH="1">
            <a:off x="2971800" y="2209800"/>
            <a:ext cx="1524000" cy="457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23"/>
          <p:cNvSpPr>
            <a:spLocks noChangeShapeType="1"/>
          </p:cNvSpPr>
          <p:nvPr/>
        </p:nvSpPr>
        <p:spPr bwMode="auto">
          <a:xfrm flipH="1">
            <a:off x="3124200" y="2209800"/>
            <a:ext cx="1371600" cy="2133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733800" y="312420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Example: Soda pop       </a:t>
            </a:r>
          </a:p>
          <a:p>
            <a:pPr algn="l"/>
            <a:r>
              <a:rPr lang="en-US"/>
              <a:t>What happens when you leave a soda out on a hot day?</a:t>
            </a:r>
          </a:p>
        </p:txBody>
      </p:sp>
      <p:sp>
        <p:nvSpPr>
          <p:cNvPr id="60420" name="WordArt 6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92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Arial Black"/>
              </a:rPr>
              <a:t>Solubility Factors</a:t>
            </a:r>
          </a:p>
        </p:txBody>
      </p:sp>
      <p:sp>
        <p:nvSpPr>
          <p:cNvPr id="60421" name="WordArt 7"/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3962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Arial Black"/>
              </a:rPr>
              <a:t>Temperature &amp; Gases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4038600" y="6019800"/>
            <a:ext cx="4876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So keep your soda COLD!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886200" y="457200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ahoma" pitchFamily="34" charset="0"/>
              </a:rPr>
              <a:t>Carbon dioxide gas will go out as the soda warms up making it flat.</a:t>
            </a:r>
          </a:p>
        </p:txBody>
      </p:sp>
      <p:pic>
        <p:nvPicPr>
          <p:cNvPr id="60424" name="Picture 12" descr="anim_flas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066800"/>
            <a:ext cx="685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 descr="MCj020834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371600"/>
            <a:ext cx="12096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Rectangle 14"/>
          <p:cNvSpPr>
            <a:spLocks noChangeArrowheads="1"/>
          </p:cNvSpPr>
          <p:nvPr/>
        </p:nvSpPr>
        <p:spPr bwMode="auto">
          <a:xfrm>
            <a:off x="457200" y="190500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u="sng"/>
              <a:t>Solubility of gases in water decreases with increasing temperature</a:t>
            </a:r>
            <a:r>
              <a:rPr lang="en-US" sz="28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 animBg="1"/>
      <p:bldP spid="133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CPE07093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795588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92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/>
              </a:rPr>
              <a:t>Solubility Factors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Pressure &amp; Gases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352800" y="1752600"/>
            <a:ext cx="54864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Solubility of liquids and solids isn’t affected much.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u="sng">
                <a:solidFill>
                  <a:srgbClr val="008000"/>
                </a:solidFill>
              </a:rPr>
              <a:t>Gas solubility ALWAYS increases as pressure increases.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/>
              <a:t>The way to get gas to dissolve in liquid is to </a:t>
            </a:r>
            <a:r>
              <a:rPr lang="en-US" sz="2400" u="sng"/>
              <a:t>pressurize</a:t>
            </a:r>
            <a:r>
              <a:rPr lang="en-US" sz="2400"/>
              <a:t> the mixture, meaning that the pressure inside a soda can is greater than the pressure outside the can.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chemeClr val="accent2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MCEN002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743200"/>
            <a:ext cx="1676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533400" y="19812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4400"/>
              <a:t>Density of Water: 	       1.00 g/mL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4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4400"/>
              <a:t>Density of Ice: 		0.92 g/mL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914400" y="5486400"/>
            <a:ext cx="7448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Ice!  Because it is less dense.</a:t>
            </a: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>
                <a:solidFill>
                  <a:srgbClr val="000099"/>
                </a:solidFill>
                <a:latin typeface="Curlz MT" pitchFamily="82" charset="0"/>
              </a:rPr>
              <a:t>Which one floats?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5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066800"/>
            <a:ext cx="6697663" cy="3657600"/>
          </a:xfrm>
          <a:ln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66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43013"/>
            <a:ext cx="6621463" cy="4243387"/>
          </a:xfrm>
          <a:ln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77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04800"/>
            <a:ext cx="7696200" cy="2578100"/>
          </a:xfrm>
          <a:ln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352800"/>
            <a:ext cx="62738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7200" y="990600"/>
          <a:ext cx="8077200" cy="3476625"/>
        </p:xfrm>
        <a:graphic>
          <a:graphicData uri="http://schemas.openxmlformats.org/presentationml/2006/ole">
            <p:oleObj spid="_x0000_s3074" name="Bitmap Image" r:id="rId3" imgW="6695238" imgH="3476190" progId="Paint.Picture">
              <p:embed/>
            </p:oleObj>
          </a:graphicData>
        </a:graphic>
      </p:graphicFrame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Electrolytic Behavior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4572000"/>
            <a:ext cx="2590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Non-electrolyte: </a:t>
            </a:r>
            <a:r>
              <a:rPr lang="en-US">
                <a:solidFill>
                  <a:srgbClr val="FFFF00"/>
                </a:solidFill>
              </a:rPr>
              <a:t>(ex. pure water)</a:t>
            </a:r>
            <a:r>
              <a:rPr lang="en-US" sz="2800">
                <a:solidFill>
                  <a:srgbClr val="FFFF00"/>
                </a:solidFill>
              </a:rPr>
              <a:t>  </a:t>
            </a:r>
            <a:r>
              <a:rPr lang="en-US" u="sng">
                <a:solidFill>
                  <a:schemeClr val="bg1"/>
                </a:solidFill>
              </a:rPr>
              <a:t>No ions</a:t>
            </a:r>
            <a:r>
              <a:rPr lang="en-US">
                <a:solidFill>
                  <a:schemeClr val="bg1"/>
                </a:solidFill>
              </a:rPr>
              <a:t> present, thus, </a:t>
            </a:r>
            <a:r>
              <a:rPr lang="en-US" u="sng">
                <a:solidFill>
                  <a:schemeClr val="bg1"/>
                </a:solidFill>
              </a:rPr>
              <a:t>no electrical</a:t>
            </a:r>
            <a:r>
              <a:rPr lang="en-US">
                <a:solidFill>
                  <a:schemeClr val="bg1"/>
                </a:solidFill>
              </a:rPr>
              <a:t> conductivity.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5600" y="4572000"/>
            <a:ext cx="2895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Weak electrolyte: </a:t>
            </a:r>
            <a:r>
              <a:rPr lang="en-US">
                <a:solidFill>
                  <a:srgbClr val="FFFF00"/>
                </a:solidFill>
              </a:rPr>
              <a:t>(ex.weak acid/base) </a:t>
            </a:r>
            <a:r>
              <a:rPr lang="en-US" u="sng">
                <a:solidFill>
                  <a:schemeClr val="bg1"/>
                </a:solidFill>
              </a:rPr>
              <a:t>Few ions</a:t>
            </a:r>
            <a:r>
              <a:rPr lang="en-US">
                <a:solidFill>
                  <a:schemeClr val="bg1"/>
                </a:solidFill>
              </a:rPr>
              <a:t> present, thus, </a:t>
            </a:r>
            <a:r>
              <a:rPr lang="en-US" u="sng">
                <a:solidFill>
                  <a:schemeClr val="bg1"/>
                </a:solidFill>
              </a:rPr>
              <a:t>poor electrical</a:t>
            </a:r>
            <a:r>
              <a:rPr lang="en-US">
                <a:solidFill>
                  <a:schemeClr val="bg1"/>
                </a:solidFill>
              </a:rPr>
              <a:t> conductivity.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91200" y="4572000"/>
            <a:ext cx="3352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Strong electrolyte: </a:t>
            </a:r>
            <a:r>
              <a:rPr lang="en-US">
                <a:solidFill>
                  <a:srgbClr val="FFFF00"/>
                </a:solidFill>
              </a:rPr>
              <a:t>(ex. Strong acid/base)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Salt completely breaks apart to give </a:t>
            </a:r>
            <a:r>
              <a:rPr lang="en-US" u="sng">
                <a:solidFill>
                  <a:schemeClr val="bg1"/>
                </a:solidFill>
              </a:rPr>
              <a:t>more ions</a:t>
            </a:r>
            <a:r>
              <a:rPr lang="en-US">
                <a:solidFill>
                  <a:schemeClr val="bg1"/>
                </a:solidFill>
              </a:rPr>
              <a:t>, conduct </a:t>
            </a:r>
            <a:r>
              <a:rPr lang="en-US" u="sng">
                <a:solidFill>
                  <a:schemeClr val="bg1"/>
                </a:solidFill>
              </a:rPr>
              <a:t>more electricity.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350" y="1066800"/>
            <a:ext cx="1298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7" descr="PH02814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5000"/>
            <a:ext cx="1600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086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chemeClr val="accent2"/>
                    </a:gs>
                    <a:gs pos="100000">
                      <a:srgbClr val="FF0066"/>
                    </a:gs>
                  </a:gsLst>
                  <a:lin ang="2700000" scaled="1"/>
                </a:gradFill>
                <a:latin typeface="Arial Black"/>
              </a:rPr>
              <a:t> ____ ___  ____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876800" y="1447800"/>
            <a:ext cx="3886200" cy="352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Bases are: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 pH more than 7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Bitter and Slippery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Change Red litmus paper will to </a:t>
            </a:r>
            <a:r>
              <a:rPr lang="en-US" sz="2800">
                <a:solidFill>
                  <a:schemeClr val="accent2"/>
                </a:solidFill>
              </a:rPr>
              <a:t>blue</a:t>
            </a:r>
            <a:r>
              <a:rPr lang="en-US" sz="2800"/>
              <a:t>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Forms Hydroxide ions. </a:t>
            </a:r>
          </a:p>
        </p:txBody>
      </p:sp>
      <p:sp>
        <p:nvSpPr>
          <p:cNvPr id="3103" name="WordArt 31"/>
          <p:cNvSpPr>
            <a:spLocks noChangeArrowheads="1" noChangeShapeType="1" noTextEdit="1"/>
          </p:cNvSpPr>
          <p:nvPr/>
        </p:nvSpPr>
        <p:spPr bwMode="auto">
          <a:xfrm>
            <a:off x="990600" y="5334000"/>
            <a:ext cx="18288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H+</a:t>
            </a:r>
          </a:p>
        </p:txBody>
      </p:sp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5562600" y="5257800"/>
            <a:ext cx="2590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OH-</a:t>
            </a:r>
          </a:p>
        </p:txBody>
      </p:sp>
      <p:pic>
        <p:nvPicPr>
          <p:cNvPr id="63495" name="Picture 33" descr="MCj041264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133600"/>
            <a:ext cx="12461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81000" y="1447800"/>
            <a:ext cx="3657600" cy="352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Acids are: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 pH less than 7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Sour, like lemons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Change Blue litmus paper to </a:t>
            </a:r>
            <a:r>
              <a:rPr lang="en-US" sz="2800">
                <a:solidFill>
                  <a:srgbClr val="FF0000"/>
                </a:solidFill>
              </a:rPr>
              <a:t>red</a:t>
            </a:r>
            <a:r>
              <a:rPr lang="en-US" sz="2800"/>
              <a:t>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Forms Hydrogen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 animBg="1" autoUpdateAnimBg="0"/>
      <p:bldP spid="3103" grpId="0" animBg="1"/>
      <p:bldP spid="3104" grpId="0" animBg="1"/>
      <p:bldP spid="3097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810000" y="4267200"/>
            <a:ext cx="1828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Neutral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914400" y="4267200"/>
            <a:ext cx="1219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Acid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7162800" y="4267200"/>
            <a:ext cx="1219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Base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066800" y="6096000"/>
            <a:ext cx="7391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Acid + Base --&gt; Salt + Water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1066800" y="5334000"/>
            <a:ext cx="7391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Neutralization Reaction:</a:t>
            </a:r>
          </a:p>
        </p:txBody>
      </p:sp>
      <p:sp>
        <p:nvSpPr>
          <p:cNvPr id="64520" name="WordArt 2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Arial Black"/>
              </a:rPr>
              <a:t>The pH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Now You Try!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685800"/>
            <a:ext cx="6199187" cy="4800600"/>
          </a:xfrm>
          <a:ln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43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3413" y="381000"/>
            <a:ext cx="4832350" cy="6019800"/>
          </a:xfrm>
          <a:ln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The bonding characteristics of oxygen are</a:t>
            </a:r>
          </a:p>
          <a:p>
            <a:pPr>
              <a:buFontTx/>
              <a:buNone/>
            </a:pPr>
            <a:r>
              <a:rPr lang="en-US" sz="2800"/>
              <a:t>most similar to the bonding characteristics</a:t>
            </a:r>
          </a:p>
          <a:p>
            <a:pPr>
              <a:buFontTx/>
              <a:buNone/>
            </a:pPr>
            <a:r>
              <a:rPr lang="en-US" sz="2800"/>
              <a:t>of —</a:t>
            </a:r>
            <a:endParaRPr lang="en-US" sz="2800" b="1"/>
          </a:p>
          <a:p>
            <a:pPr>
              <a:buFontTx/>
              <a:buNone/>
            </a:pPr>
            <a:r>
              <a:rPr lang="en-US" sz="2800" b="1"/>
              <a:t>A </a:t>
            </a:r>
            <a:r>
              <a:rPr lang="en-US" sz="2800"/>
              <a:t>hydrogen</a:t>
            </a:r>
            <a:endParaRPr lang="en-US" sz="2800" b="1"/>
          </a:p>
          <a:p>
            <a:pPr>
              <a:buFontTx/>
              <a:buNone/>
            </a:pPr>
            <a:r>
              <a:rPr lang="en-US" sz="2800" b="1"/>
              <a:t>B </a:t>
            </a:r>
            <a:r>
              <a:rPr lang="en-US" sz="2800"/>
              <a:t>silicon</a:t>
            </a:r>
            <a:endParaRPr lang="en-US" sz="2800" b="1"/>
          </a:p>
          <a:p>
            <a:pPr>
              <a:buFontTx/>
              <a:buNone/>
            </a:pPr>
            <a:r>
              <a:rPr lang="en-US" sz="2800" b="1"/>
              <a:t>C </a:t>
            </a:r>
            <a:r>
              <a:rPr lang="en-US" sz="2800"/>
              <a:t>helium</a:t>
            </a:r>
            <a:endParaRPr lang="en-US" sz="2800" b="1"/>
          </a:p>
          <a:p>
            <a:pPr>
              <a:buFontTx/>
              <a:buNone/>
            </a:pPr>
            <a:r>
              <a:rPr lang="en-US" sz="2800" b="1"/>
              <a:t>D</a:t>
            </a:r>
            <a:r>
              <a:rPr lang="en-US" sz="2800"/>
              <a:t> sulfur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5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381875" cy="2028825"/>
          </a:xfrm>
          <a:ln/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2057400" y="3276600"/>
            <a:ext cx="6477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/>
              <a:t>The table shows properties of four liquids that are insoluble in water. If the four liquids are poured into an Erlenmeyer flask containing water, which liquid will form a layer </a:t>
            </a:r>
            <a:r>
              <a:rPr lang="en-US" b="1" u="sng"/>
              <a:t>below</a:t>
            </a:r>
            <a:r>
              <a:rPr lang="en-US"/>
              <a:t> the water?</a:t>
            </a:r>
          </a:p>
          <a:p>
            <a:r>
              <a:rPr lang="en-US" b="1"/>
              <a:t/>
            </a:r>
            <a:br>
              <a:rPr lang="en-US" b="1"/>
            </a:br>
            <a:r>
              <a:rPr lang="en-US" b="1"/>
              <a:t>A</a:t>
            </a:r>
            <a:r>
              <a:rPr lang="en-US"/>
              <a:t> Q</a:t>
            </a:r>
          </a:p>
          <a:p>
            <a:r>
              <a:rPr lang="en-US" b="1"/>
              <a:t>B </a:t>
            </a:r>
            <a:r>
              <a:rPr lang="en-US"/>
              <a:t>R</a:t>
            </a:r>
          </a:p>
          <a:p>
            <a:r>
              <a:rPr lang="en-US" b="1"/>
              <a:t>C </a:t>
            </a:r>
            <a:r>
              <a:rPr lang="en-US"/>
              <a:t>S</a:t>
            </a:r>
          </a:p>
          <a:p>
            <a:r>
              <a:rPr lang="en-US" b="1"/>
              <a:t>D </a:t>
            </a:r>
            <a:r>
              <a:rPr lang="en-US"/>
              <a:t>T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1600200" cy="320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density of water is 1 g/ml</a:t>
            </a:r>
          </a:p>
          <a:p>
            <a:pPr>
              <a:spcBef>
                <a:spcPct val="50000"/>
              </a:spcBef>
            </a:pPr>
            <a:r>
              <a:rPr lang="en-US"/>
              <a:t>Anything more than that will sink!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6954838" cy="3657600"/>
          </a:xfrm>
          <a:ln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581400" y="3962400"/>
            <a:ext cx="3352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Know the properties of the groups/families!!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248400" cy="2362200"/>
          </a:xfrm>
          <a:ln/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8153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72000"/>
            <a:ext cx="57451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6962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Compounds with the same chemical</a:t>
            </a:r>
          </a:p>
          <a:p>
            <a:pPr>
              <a:buFontTx/>
              <a:buNone/>
            </a:pPr>
            <a:r>
              <a:rPr lang="en-US"/>
              <a:t>composition may have different densities because they —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A </a:t>
            </a:r>
            <a:r>
              <a:rPr lang="en-US"/>
              <a:t>have differences in reactivity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B </a:t>
            </a:r>
            <a:r>
              <a:rPr lang="en-US"/>
              <a:t>are able to bond with oxygen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C </a:t>
            </a:r>
            <a:r>
              <a:rPr lang="en-US"/>
              <a:t>vary in solubility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D</a:t>
            </a:r>
            <a:r>
              <a:rPr lang="en-US"/>
              <a:t> exist in different phases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84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0413" y="1828800"/>
            <a:ext cx="7545387" cy="3657600"/>
          </a:xfrm>
          <a:ln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819150"/>
            <a:ext cx="6076950" cy="4667250"/>
          </a:xfrm>
          <a:ln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7700" y="1828800"/>
            <a:ext cx="5230813" cy="3657600"/>
          </a:xfrm>
          <a:ln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774700"/>
            <a:ext cx="6411913" cy="4711700"/>
          </a:xfrm>
          <a:ln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881063"/>
            <a:ext cx="7239000" cy="4752975"/>
          </a:xfrm>
          <a:ln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Which characteristic of water best explains its ability to dissolve a great variety of materials?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A </a:t>
            </a:r>
            <a:r>
              <a:rPr lang="en-US"/>
              <a:t>Its transparency in light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B </a:t>
            </a:r>
            <a:r>
              <a:rPr lang="en-US"/>
              <a:t>Its electrical conductivity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C </a:t>
            </a:r>
            <a:r>
              <a:rPr lang="en-US"/>
              <a:t>Its physical state of matter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D</a:t>
            </a:r>
            <a:r>
              <a:rPr lang="en-US"/>
              <a:t> Its molecular arrangement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28638"/>
            <a:ext cx="7183438" cy="4957762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Buoyancy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7162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is the tendency of a less dense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substance to float in a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more dense liquid.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200400" y="4343400"/>
            <a:ext cx="2971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Boats are made so that they have a lower density than water.</a:t>
            </a:r>
          </a:p>
        </p:txBody>
      </p:sp>
      <p:pic>
        <p:nvPicPr>
          <p:cNvPr id="13317" name="Picture 7" descr="j0292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114800"/>
            <a:ext cx="21161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anim buoyanc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4"/>
          <a:srcRect l="11708" t="10001" r="18048"/>
          <a:stretch>
            <a:fillRect/>
          </a:stretch>
        </p:blipFill>
        <p:spPr bwMode="auto">
          <a:xfrm>
            <a:off x="304800" y="3505200"/>
            <a:ext cx="2032000" cy="30480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03313"/>
            <a:ext cx="6732588" cy="4383087"/>
          </a:xfrm>
          <a:ln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4425" y="1828800"/>
            <a:ext cx="6837363" cy="3657600"/>
          </a:xfrm>
          <a:ln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9838" y="1828800"/>
            <a:ext cx="6588125" cy="3657600"/>
          </a:xfrm>
          <a:ln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61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6875" y="1828800"/>
            <a:ext cx="5734050" cy="3657600"/>
          </a:xfrm>
          <a:ln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6962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Power plants that discharge warm water into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rivers have a negative effect on aquatic life.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This is because the higher water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temperature —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A </a:t>
            </a:r>
            <a:r>
              <a:rPr lang="en-US" sz="2400"/>
              <a:t>increases the pressure of the river water</a:t>
            </a: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B </a:t>
            </a:r>
            <a:r>
              <a:rPr lang="en-US" sz="2400"/>
              <a:t>increases the pH value of the river water</a:t>
            </a: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C </a:t>
            </a:r>
            <a:r>
              <a:rPr lang="en-US" sz="2400"/>
              <a:t>decreases sediment solubility in the river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water</a:t>
            </a: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D</a:t>
            </a:r>
            <a:r>
              <a:rPr lang="en-US" sz="2400"/>
              <a:t> decreases the dissolved oxygen in the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 river water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696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Nine groups of students dissolved as much potassium chloride as possible in water. Each group used 100 mL of water heated to a different temperature. Which graph shows the relationship between solubility and temperature for potassium chloride?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667000"/>
            <a:ext cx="2362200" cy="2276475"/>
          </a:xfrm>
          <a:ln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47938"/>
            <a:ext cx="54864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CCFF66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16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Viscosity</a:t>
            </a:r>
          </a:p>
        </p:txBody>
      </p:sp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670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is the resistance to flow.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54864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Which is more viscous?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1905000" y="3886200"/>
            <a:ext cx="5257800" cy="550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warm syrup or cold syrup?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609600" y="51054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Cold syrup (high viscosity), because of the strength 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of attraction between the particles.</a:t>
            </a:r>
          </a:p>
        </p:txBody>
      </p:sp>
      <p:pic>
        <p:nvPicPr>
          <p:cNvPr id="12295" name="Picture 9" descr="j036834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819400"/>
            <a:ext cx="181292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1938</Words>
  <Application>Microsoft PowerPoint</Application>
  <PresentationFormat>On-screen Show (4:3)</PresentationFormat>
  <Paragraphs>306</Paragraphs>
  <Slides>85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101" baseType="lpstr">
      <vt:lpstr>Times New Roman</vt:lpstr>
      <vt:lpstr>Arial</vt:lpstr>
      <vt:lpstr>Comic Sans MS</vt:lpstr>
      <vt:lpstr>Calibri</vt:lpstr>
      <vt:lpstr>Jester</vt:lpstr>
      <vt:lpstr>Curlz MT</vt:lpstr>
      <vt:lpstr>Symbol</vt:lpstr>
      <vt:lpstr>Wingdings</vt:lpstr>
      <vt:lpstr>Algerian</vt:lpstr>
      <vt:lpstr>Subway</vt:lpstr>
      <vt:lpstr>Teletype</vt:lpstr>
      <vt:lpstr>Storybook</vt:lpstr>
      <vt:lpstr>Wingdings 3</vt:lpstr>
      <vt:lpstr>Tahoma</vt:lpstr>
      <vt:lpstr>Crayons</vt:lpstr>
      <vt:lpstr>Bitmap Image</vt:lpstr>
      <vt:lpstr>Structure &amp; Properties of Matter</vt:lpstr>
      <vt:lpstr>7A</vt:lpstr>
      <vt:lpstr>Fluids:  a substance that can flow and take shape of its container.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7D</vt:lpstr>
      <vt:lpstr>Slide 13</vt:lpstr>
      <vt:lpstr>Groups or Family Names</vt:lpstr>
      <vt:lpstr>Slide 15</vt:lpstr>
      <vt:lpstr>Slide 16</vt:lpstr>
      <vt:lpstr>Slide 17</vt:lpstr>
      <vt:lpstr>Number of Valence Electrons</vt:lpstr>
      <vt:lpstr>Slide 19</vt:lpstr>
      <vt:lpstr>Use your PT</vt:lpstr>
      <vt:lpstr>Chemical Reactivity </vt:lpstr>
      <vt:lpstr>Slide 22</vt:lpstr>
      <vt:lpstr>How many atoms do you need?</vt:lpstr>
      <vt:lpstr>Slide 24</vt:lpstr>
      <vt:lpstr>7E</vt:lpstr>
      <vt:lpstr>Slide 26</vt:lpstr>
      <vt:lpstr>Properties of Matter Property – a characteristic</vt:lpstr>
      <vt:lpstr>Slide 28</vt:lpstr>
      <vt:lpstr>Slide 29</vt:lpstr>
      <vt:lpstr>8A</vt:lpstr>
      <vt:lpstr>Changes of Matter</vt:lpstr>
      <vt:lpstr>How do you know a chemical change has occurred?</vt:lpstr>
      <vt:lpstr>Why are these chemical changes?</vt:lpstr>
      <vt:lpstr>The Rock Cycle</vt:lpstr>
      <vt:lpstr>Slide 35</vt:lpstr>
      <vt:lpstr>Slide 36</vt:lpstr>
      <vt:lpstr>Slide 37</vt:lpstr>
      <vt:lpstr>Slide 38</vt:lpstr>
      <vt:lpstr>8C</vt:lpstr>
      <vt:lpstr>Law of Conservation of Mass/Matter -Mass is neither created nor destroyed!</vt:lpstr>
      <vt:lpstr>Mass of the reactants =  Mass of the products …Always!</vt:lpstr>
      <vt:lpstr>Slide 42</vt:lpstr>
      <vt:lpstr>Guided Practice</vt:lpstr>
      <vt:lpstr>Slide 44</vt:lpstr>
      <vt:lpstr>Slide 45</vt:lpstr>
      <vt:lpstr>Slide 46</vt:lpstr>
      <vt:lpstr>Slide 47</vt:lpstr>
      <vt:lpstr>9A</vt:lpstr>
      <vt:lpstr>Slide 49</vt:lpstr>
      <vt:lpstr>Slide 50</vt:lpstr>
      <vt:lpstr>Slide 51</vt:lpstr>
      <vt:lpstr>Slide 52</vt:lpstr>
      <vt:lpstr>Slide 53</vt:lpstr>
      <vt:lpstr>9B</vt:lpstr>
      <vt:lpstr>Slide 55</vt:lpstr>
      <vt:lpstr>Solubility Curves Look at KNO3</vt:lpstr>
      <vt:lpstr>Slide 57</vt:lpstr>
      <vt:lpstr>Slide 58</vt:lpstr>
      <vt:lpstr>Pressure &amp; Gases</vt:lpstr>
      <vt:lpstr>Slide 60</vt:lpstr>
      <vt:lpstr>Slide 61</vt:lpstr>
      <vt:lpstr>Slide 62</vt:lpstr>
      <vt:lpstr>Slide 63</vt:lpstr>
      <vt:lpstr>Slide 64</vt:lpstr>
      <vt:lpstr>Slide 65</vt:lpstr>
      <vt:lpstr>Now You Try!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Chemistry</dc:title>
  <dc:creator>LISA GARCIA</dc:creator>
  <cp:lastModifiedBy>aspannagel</cp:lastModifiedBy>
  <cp:revision>123</cp:revision>
  <dcterms:created xsi:type="dcterms:W3CDTF">2004-04-01T00:49:16Z</dcterms:created>
  <dcterms:modified xsi:type="dcterms:W3CDTF">2009-10-31T16:50:00Z</dcterms:modified>
</cp:coreProperties>
</file>