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65"/>
  </p:notesMasterIdLst>
  <p:sldIdLst>
    <p:sldId id="257" r:id="rId2"/>
    <p:sldId id="258" r:id="rId3"/>
    <p:sldId id="260" r:id="rId4"/>
    <p:sldId id="261" r:id="rId5"/>
    <p:sldId id="259" r:id="rId6"/>
    <p:sldId id="263" r:id="rId7"/>
    <p:sldId id="264" r:id="rId8"/>
    <p:sldId id="267" r:id="rId9"/>
    <p:sldId id="281" r:id="rId10"/>
    <p:sldId id="282" r:id="rId11"/>
    <p:sldId id="283" r:id="rId12"/>
    <p:sldId id="271" r:id="rId13"/>
    <p:sldId id="273" r:id="rId14"/>
    <p:sldId id="274" r:id="rId15"/>
    <p:sldId id="310" r:id="rId16"/>
    <p:sldId id="311" r:id="rId17"/>
    <p:sldId id="312" r:id="rId18"/>
    <p:sldId id="275" r:id="rId19"/>
    <p:sldId id="322" r:id="rId20"/>
    <p:sldId id="269" r:id="rId21"/>
    <p:sldId id="270" r:id="rId22"/>
    <p:sldId id="289" r:id="rId23"/>
    <p:sldId id="290" r:id="rId24"/>
    <p:sldId id="276" r:id="rId25"/>
    <p:sldId id="313" r:id="rId26"/>
    <p:sldId id="291" r:id="rId27"/>
    <p:sldId id="292" r:id="rId28"/>
    <p:sldId id="277" r:id="rId29"/>
    <p:sldId id="296" r:id="rId30"/>
    <p:sldId id="298" r:id="rId31"/>
    <p:sldId id="278" r:id="rId32"/>
    <p:sldId id="323" r:id="rId33"/>
    <p:sldId id="324" r:id="rId34"/>
    <p:sldId id="315" r:id="rId35"/>
    <p:sldId id="316" r:id="rId36"/>
    <p:sldId id="303" r:id="rId37"/>
    <p:sldId id="304" r:id="rId38"/>
    <p:sldId id="279" r:id="rId39"/>
    <p:sldId id="318" r:id="rId40"/>
    <p:sldId id="319" r:id="rId41"/>
    <p:sldId id="320" r:id="rId42"/>
    <p:sldId id="325" r:id="rId43"/>
    <p:sldId id="284" r:id="rId44"/>
    <p:sldId id="309" r:id="rId45"/>
    <p:sldId id="285" r:id="rId46"/>
    <p:sldId id="286" r:id="rId47"/>
    <p:sldId id="287" r:id="rId48"/>
    <p:sldId id="288" r:id="rId49"/>
    <p:sldId id="317" r:id="rId50"/>
    <p:sldId id="314" r:id="rId51"/>
    <p:sldId id="293" r:id="rId52"/>
    <p:sldId id="294" r:id="rId53"/>
    <p:sldId id="295" r:id="rId54"/>
    <p:sldId id="297" r:id="rId55"/>
    <p:sldId id="299" r:id="rId56"/>
    <p:sldId id="300" r:id="rId57"/>
    <p:sldId id="301" r:id="rId58"/>
    <p:sldId id="302" r:id="rId59"/>
    <p:sldId id="321" r:id="rId60"/>
    <p:sldId id="305" r:id="rId61"/>
    <p:sldId id="306" r:id="rId62"/>
    <p:sldId id="307" r:id="rId63"/>
    <p:sldId id="308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36F57F8F-A6CF-4067-B6FE-FC59DFAC80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F91F0-1D77-4450-8D09-93A53E959C3A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BA4B5D7-FB02-4D25-B2B5-7163E4EC755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096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4096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7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4097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097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4097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8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4098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98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8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80A0B-F938-4C93-9E15-89C6AC9003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17ED9-6FD8-42AD-ABD8-D491D4BAA7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A0D6E3-CC79-4B50-AD2A-3EDDFF12D6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9DC4D-F9EF-452D-9B6B-7E97AFD69F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3E2ED-482B-4CFC-A81E-80C4DAE2D8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68D5E-6FED-461A-9C60-1C3D7BB66D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02504-040F-42D9-8085-C10693CAB3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51214-263A-4E22-8C51-641F353710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B4A74-D583-4521-A4BF-B0453D1FBF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FE563-0E13-4BFA-AC74-7BE2C6B0C5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994E2-1420-47EA-A067-3A8795BA4A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BE5817-E141-47F6-86B4-51B954C4CB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994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994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994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5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995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995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5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6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96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996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997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997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7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997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997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97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998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998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905000"/>
            <a:ext cx="6400800" cy="1752600"/>
          </a:xfrm>
        </p:spPr>
        <p:txBody>
          <a:bodyPr/>
          <a:lstStyle/>
          <a:p>
            <a:r>
              <a:rPr lang="en-US"/>
              <a:t>The student will demonstrate an understanding of the organization of living systems.  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429000" y="3581400"/>
          <a:ext cx="2365375" cy="2897188"/>
        </p:xfrm>
        <a:graphic>
          <a:graphicData uri="http://schemas.openxmlformats.org/presentationml/2006/ole">
            <p:oleObj spid="_x0000_s3075" name="Clip" r:id="rId4" imgW="2365200" imgH="2897280" progId="MS_ClipArt_Gallery.2">
              <p:embed/>
            </p:oleObj>
          </a:graphicData>
        </a:graphic>
      </p:graphicFrame>
      <p:sp>
        <p:nvSpPr>
          <p:cNvPr id="3076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2514600" y="990600"/>
            <a:ext cx="43719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TAKS Objective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843088"/>
            <a:ext cx="7696200" cy="3629025"/>
          </a:xfrm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7696200" cy="3241675"/>
          </a:xfrm>
          <a:ln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452813"/>
            <a:ext cx="741680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324600" y="2590800"/>
            <a:ext cx="22860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Determine % of water on each side of the membrane – only the water will move NOT the starch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Describe components of DNA and illustrate how information for specifying the trait of an organism is carried in the DNA.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Deoxyribonucleic Acid (DNA)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Deoxyribose Sugar</a:t>
            </a:r>
          </a:p>
          <a:p>
            <a:r>
              <a:rPr lang="en-US" sz="2800"/>
              <a:t>Phosphate </a:t>
            </a:r>
          </a:p>
          <a:p>
            <a:r>
              <a:rPr lang="en-US" sz="2800"/>
              <a:t>Nitrogen Bases</a:t>
            </a:r>
          </a:p>
          <a:p>
            <a:pPr lvl="1"/>
            <a:r>
              <a:rPr lang="en-US" sz="2400"/>
              <a:t>Adenine</a:t>
            </a:r>
          </a:p>
          <a:p>
            <a:pPr lvl="1"/>
            <a:r>
              <a:rPr lang="en-US" sz="2400"/>
              <a:t>Thymine</a:t>
            </a:r>
          </a:p>
          <a:p>
            <a:pPr lvl="1"/>
            <a:r>
              <a:rPr lang="en-US" sz="2400"/>
              <a:t>Cytosine</a:t>
            </a:r>
          </a:p>
          <a:p>
            <a:pPr lvl="1"/>
            <a:r>
              <a:rPr lang="en-US" sz="2400"/>
              <a:t>Guanine</a:t>
            </a:r>
          </a:p>
        </p:txBody>
      </p:sp>
      <p:pic>
        <p:nvPicPr>
          <p:cNvPr id="29704" name="Picture 8" descr="D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413000"/>
            <a:ext cx="51054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Sections of DNA that code for proteins</a:t>
            </a:r>
          </a:p>
          <a:p>
            <a:r>
              <a:rPr lang="en-US"/>
              <a:t>The proteins are what control your traits.</a:t>
            </a:r>
          </a:p>
          <a:p>
            <a:pPr lvl="1"/>
            <a:r>
              <a:rPr lang="en-US"/>
              <a:t>The sequence (order) of the </a:t>
            </a:r>
            <a:r>
              <a:rPr lang="en-US" b="1" u="sng"/>
              <a:t>nitrogen bases</a:t>
            </a:r>
            <a:r>
              <a:rPr lang="en-US"/>
              <a:t> are what “write” your genetic information instructions.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00200"/>
            <a:ext cx="754380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1039813"/>
            <a:ext cx="5888038" cy="4446587"/>
          </a:xfrm>
          <a:ln/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257800" y="3886200"/>
            <a:ext cx="28956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HINT: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Genetic instructions are in the DNA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DNA is in the nucleus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DNA is the only thing that will determine this coat color!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8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427038"/>
            <a:ext cx="5791200" cy="4959350"/>
          </a:xfrm>
          <a:ln/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6477000" y="2057400"/>
            <a:ext cx="2209800" cy="2300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Reminder:</a:t>
            </a:r>
          </a:p>
          <a:p>
            <a:pPr>
              <a:spcBef>
                <a:spcPct val="50000"/>
              </a:spcBef>
            </a:pPr>
            <a:r>
              <a:rPr lang="en-US"/>
              <a:t>In DNA</a:t>
            </a:r>
          </a:p>
          <a:p>
            <a:pPr>
              <a:buFontTx/>
              <a:buChar char="•"/>
            </a:pPr>
            <a:r>
              <a:rPr lang="en-US"/>
              <a:t>A hooks up with T</a:t>
            </a:r>
          </a:p>
          <a:p>
            <a:pPr>
              <a:buFontTx/>
              <a:buChar char="•"/>
            </a:pPr>
            <a:r>
              <a:rPr lang="en-US"/>
              <a:t>C hooks up with G</a:t>
            </a:r>
          </a:p>
          <a:p>
            <a:pPr>
              <a:spcBef>
                <a:spcPct val="50000"/>
              </a:spcBef>
            </a:pPr>
            <a:r>
              <a:rPr lang="en-US"/>
              <a:t>In RNA:</a:t>
            </a:r>
          </a:p>
          <a:p>
            <a:pPr>
              <a:buFontTx/>
              <a:buChar char="•"/>
            </a:pPr>
            <a:r>
              <a:rPr lang="en-US"/>
              <a:t>A hooks up with U</a:t>
            </a:r>
          </a:p>
          <a:p>
            <a:pPr>
              <a:buFontTx/>
              <a:buChar char="•"/>
            </a:pPr>
            <a:r>
              <a:rPr lang="en-US"/>
              <a:t>C hooks up with 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6B	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replication, transcription and translation using models of DNA and RNA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9" name="Picture 5" descr="DNA%20repli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8759825" cy="5095875"/>
          </a:xfrm>
          <a:prstGeom prst="rect">
            <a:avLst/>
          </a:prstGeom>
          <a:noFill/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2514600" y="5410200"/>
            <a:ext cx="4800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Each new strand of DNA is identical to each other and to the parent strand it came from – this keeps all your genetic instructions consistant.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4B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Investigate and identify cellular processes including</a:t>
            </a:r>
          </a:p>
          <a:p>
            <a:pPr lvl="1"/>
            <a:r>
              <a:rPr lang="en-US"/>
              <a:t>Homeostasis</a:t>
            </a:r>
          </a:p>
          <a:p>
            <a:pPr lvl="1"/>
            <a:r>
              <a:rPr lang="en-US"/>
              <a:t>Permeability</a:t>
            </a:r>
          </a:p>
          <a:p>
            <a:pPr lvl="1"/>
            <a:r>
              <a:rPr lang="en-US"/>
              <a:t>Energy production</a:t>
            </a:r>
          </a:p>
          <a:p>
            <a:pPr lvl="1"/>
            <a:r>
              <a:rPr lang="en-US"/>
              <a:t>Cell transport</a:t>
            </a:r>
          </a:p>
          <a:p>
            <a:pPr lvl="1"/>
            <a:r>
              <a:rPr lang="en-US"/>
              <a:t>Functions of cell parts (organelles)</a:t>
            </a:r>
          </a:p>
          <a:p>
            <a:pPr lvl="1"/>
            <a:r>
              <a:rPr lang="en-US"/>
              <a:t>Protein synthesis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Protein Synthesis:  </a:t>
            </a:r>
            <a:br>
              <a:rPr lang="en-US" sz="3200"/>
            </a:br>
            <a:r>
              <a:rPr lang="en-US" sz="3200"/>
              <a:t>Transcription and Translation</a:t>
            </a:r>
            <a:br>
              <a:rPr lang="en-US" sz="3200"/>
            </a:br>
            <a:endParaRPr lang="en-US" sz="320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857500" y="2281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304800" y="1219200"/>
            <a:ext cx="8534400" cy="5434013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791200" y="1371600"/>
            <a:ext cx="2438400" cy="3762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TRANSCRIPTION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28600" y="5105400"/>
            <a:ext cx="2057400" cy="3762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TRANSLATION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2286000" y="4648200"/>
            <a:ext cx="2819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5105400" y="1752600"/>
            <a:ext cx="2362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38200"/>
            <a:ext cx="78486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782638"/>
          </a:xfrm>
        </p:spPr>
        <p:txBody>
          <a:bodyPr/>
          <a:lstStyle/>
          <a:p>
            <a:r>
              <a:rPr lang="en-US" sz="3200"/>
              <a:t>What does this chart represent?</a:t>
            </a:r>
            <a:r>
              <a:rPr lang="en-US"/>
              <a:t>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762000"/>
            <a:ext cx="2133600" cy="3937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4D6CA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If it says </a:t>
            </a:r>
            <a:r>
              <a:rPr lang="en-US" sz="3600" u="sng">
                <a:latin typeface="Times New Roman" pitchFamily="18" charset="0"/>
              </a:rPr>
              <a:t>codons</a:t>
            </a:r>
            <a:r>
              <a:rPr lang="en-US" sz="3600">
                <a:latin typeface="Times New Roman" pitchFamily="18" charset="0"/>
              </a:rPr>
              <a:t>, and has U instead of T, it has to be mRNA</a:t>
            </a:r>
            <a:r>
              <a:rPr lang="en-US" sz="2400"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723900"/>
            <a:ext cx="4927600" cy="4762500"/>
          </a:xfrm>
          <a:ln/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800600" y="3657600"/>
            <a:ext cx="32004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HINT: The question is asking you which of these is a DNA segment – remember DNA does NOT have Uracil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7575" y="1828800"/>
            <a:ext cx="7231063" cy="3657600"/>
          </a:xfrm>
          <a:ln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733800" y="3352800"/>
            <a:ext cx="4267200" cy="1887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Hint:  Daughter cells from mitosis are identical to the parent cell they came from</a:t>
            </a:r>
          </a:p>
          <a:p>
            <a:pPr>
              <a:spcBef>
                <a:spcPct val="50000"/>
              </a:spcBef>
            </a:pPr>
            <a:r>
              <a:rPr lang="en-US"/>
              <a:t>In meiosis (production of gametes = egg &amp; sperm), the number of chromosomes will be halved.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6C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Identify and illustrate how changes in DNA cause mutations and evaluate the significance of these changes.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6613" y="1828800"/>
            <a:ext cx="7394575" cy="3657600"/>
          </a:xfrm>
          <a:ln/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429000" y="5334000"/>
            <a:ext cx="48006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HINT:  what would change your genetic instructions?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0"/>
            <a:ext cx="7239000" cy="3657600"/>
          </a:xfrm>
          <a:ln/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057400" y="3613150"/>
            <a:ext cx="65659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The chain above represents three codons. Which of the following changes would be expected in the amino acid chain if the mutation shown above occurred?</a:t>
            </a:r>
          </a:p>
          <a:p>
            <a:endParaRPr lang="en-US"/>
          </a:p>
          <a:p>
            <a:r>
              <a:rPr lang="en-US" b="1"/>
              <a:t>      F </a:t>
            </a:r>
            <a:r>
              <a:rPr lang="en-US"/>
              <a:t>The amino acid sequence would be shorter than 		expected.</a:t>
            </a:r>
          </a:p>
          <a:p>
            <a:r>
              <a:rPr lang="en-US" b="1"/>
              <a:t>      G</a:t>
            </a:r>
            <a:r>
              <a:rPr lang="en-US"/>
              <a:t> The identity of one amino acid would change.</a:t>
            </a:r>
          </a:p>
          <a:p>
            <a:r>
              <a:rPr lang="en-US" b="1"/>
              <a:t>      H </a:t>
            </a:r>
            <a:r>
              <a:rPr lang="en-US"/>
              <a:t>The amino acid sequence would remain unchanged.</a:t>
            </a:r>
          </a:p>
          <a:p>
            <a:r>
              <a:rPr lang="en-US" b="1"/>
              <a:t>      J </a:t>
            </a:r>
            <a:r>
              <a:rPr lang="en-US"/>
              <a:t>The identities of more than one amino acid would 	change.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28600" y="3429000"/>
            <a:ext cx="1600200" cy="202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Determine what changed in the before &amp; after &amp; what all this would affect.</a:t>
            </a: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 flipV="1">
            <a:off x="1524000" y="3581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30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4200" y="1828800"/>
            <a:ext cx="5357813" cy="3657600"/>
          </a:xfrm>
          <a:ln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57200" y="3124200"/>
            <a:ext cx="17526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HINT: Only the sperm &amp; eggs can pass your DNA onto your offspring!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6D	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Compare genetic variations observed in plants and animals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52400"/>
            <a:ext cx="4989513" cy="6400800"/>
          </a:xfrm>
          <a:ln/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019800" y="4572000"/>
            <a:ext cx="2667000" cy="202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Determine what are the only alleles that each parent can contribute to the offspring – you don’t need to do a Punnett square for this one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Homeostasis 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09800"/>
            <a:ext cx="8001000" cy="33528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z="2900"/>
              <a:t>This is the maintenance of the normal operating conditions of an organism.  </a:t>
            </a:r>
          </a:p>
          <a:p>
            <a:pPr marL="457200" indent="-457200">
              <a:lnSpc>
                <a:spcPct val="90000"/>
              </a:lnSpc>
            </a:pPr>
            <a:r>
              <a:rPr lang="en-US" sz="2900"/>
              <a:t>In other words:  keeping all body &amp; cellular conditions doing what they are supposed to be doing</a:t>
            </a:r>
          </a:p>
          <a:p>
            <a:pPr marL="457200" indent="-457200">
              <a:lnSpc>
                <a:spcPct val="90000"/>
              </a:lnSpc>
            </a:pPr>
            <a:r>
              <a:rPr lang="en-US" sz="2900"/>
              <a:t>An external &amp; internal state of balance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6163" y="1828800"/>
            <a:ext cx="6975475" cy="3657600"/>
          </a:xfrm>
          <a:ln/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5867400" y="5638800"/>
            <a:ext cx="2362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Look at the genus &amp; species names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8C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Identify characteristics of the 6 kingdoms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870700" cy="762000"/>
          </a:xfrm>
        </p:spPr>
        <p:txBody>
          <a:bodyPr/>
          <a:lstStyle/>
          <a:p>
            <a:r>
              <a:rPr lang="en-US" sz="2400" b="1"/>
              <a:t>6 Major Kingdoms – info is in your handout!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96200" cy="4953000"/>
          </a:xfrm>
        </p:spPr>
        <p:txBody>
          <a:bodyPr/>
          <a:lstStyle/>
          <a:p>
            <a:pPr marL="660400" indent="-660400">
              <a:lnSpc>
                <a:spcPct val="80000"/>
              </a:lnSpc>
            </a:pPr>
            <a:r>
              <a:rPr lang="en-US" sz="2000"/>
              <a:t>Archaebacteria 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Prokaryote – no nucleus or membrane bound organelles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Unicellular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Cell walls without peptidoglycans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May be autotrophs (make own food – producers) or heterotrophs (eat other organisms – consumers)</a:t>
            </a:r>
          </a:p>
          <a:p>
            <a:pPr marL="660400" indent="-660400">
              <a:lnSpc>
                <a:spcPct val="80000"/>
              </a:lnSpc>
            </a:pPr>
            <a:r>
              <a:rPr lang="en-US" sz="2000"/>
              <a:t>Eubacteria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Prokaryote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Unicellular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Cell walls with peptidoglycans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Autotroph or heterotroph</a:t>
            </a:r>
          </a:p>
          <a:p>
            <a:pPr marL="660400" indent="-660400">
              <a:lnSpc>
                <a:spcPct val="80000"/>
              </a:lnSpc>
            </a:pPr>
            <a:r>
              <a:rPr lang="en-US" sz="2000"/>
              <a:t>Protista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Eukaryote – has nucleus and membrane bound organelles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Some have cells walls of cellulose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Some have chloroplasts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Most unicellular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Autotroph or heterotroph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870700" cy="762000"/>
          </a:xfrm>
        </p:spPr>
        <p:txBody>
          <a:bodyPr/>
          <a:lstStyle/>
          <a:p>
            <a:r>
              <a:rPr lang="en-US"/>
              <a:t>6 Major Kingdoms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96200" cy="4953000"/>
          </a:xfrm>
        </p:spPr>
        <p:txBody>
          <a:bodyPr/>
          <a:lstStyle/>
          <a:p>
            <a:pPr marL="660400" indent="-660400">
              <a:lnSpc>
                <a:spcPct val="80000"/>
              </a:lnSpc>
            </a:pPr>
            <a:r>
              <a:rPr lang="en-US" sz="2000"/>
              <a:t>Fungi 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Eukaryote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Cell walls of chitin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Most multicellular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Heterotroph</a:t>
            </a:r>
          </a:p>
          <a:p>
            <a:pPr marL="660400" indent="-660400">
              <a:lnSpc>
                <a:spcPct val="80000"/>
              </a:lnSpc>
            </a:pPr>
            <a:r>
              <a:rPr lang="en-US" sz="2000"/>
              <a:t>Plantae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Eukaryote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Cell walls of cellulose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Have chloroplasts to do photosynthesis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Multicellular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Autotroph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Have large central vacuole, chloroplasts, &amp; cell wall (look for these if a diagram is shown)</a:t>
            </a:r>
          </a:p>
          <a:p>
            <a:pPr marL="660400" indent="-660400">
              <a:lnSpc>
                <a:spcPct val="80000"/>
              </a:lnSpc>
            </a:pPr>
            <a:r>
              <a:rPr lang="en-US" sz="2000"/>
              <a:t>Animalia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No cell walls or chloroplasts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Multicellular</a:t>
            </a:r>
          </a:p>
          <a:p>
            <a:pPr marL="1035050" lvl="1" indent="-577850">
              <a:lnSpc>
                <a:spcPct val="80000"/>
              </a:lnSpc>
            </a:pPr>
            <a:r>
              <a:rPr lang="en-US" sz="1800"/>
              <a:t>Heterotrophs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90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033588"/>
            <a:ext cx="7696200" cy="3248025"/>
          </a:xfrm>
          <a:ln/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572000" y="2667000"/>
            <a:ext cx="3733800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Reminder:</a:t>
            </a:r>
          </a:p>
          <a:p>
            <a:pPr>
              <a:spcBef>
                <a:spcPct val="50000"/>
              </a:spcBef>
            </a:pPr>
            <a:r>
              <a:rPr lang="en-US"/>
              <a:t>Kingdom (most inclusive – least 		specific)</a:t>
            </a:r>
          </a:p>
          <a:p>
            <a:pPr>
              <a:spcBef>
                <a:spcPct val="50000"/>
              </a:spcBef>
            </a:pPr>
            <a:r>
              <a:rPr lang="en-US"/>
              <a:t>Phylum</a:t>
            </a:r>
          </a:p>
          <a:p>
            <a:pPr>
              <a:spcBef>
                <a:spcPct val="50000"/>
              </a:spcBef>
            </a:pPr>
            <a:r>
              <a:rPr lang="en-US"/>
              <a:t>Class</a:t>
            </a:r>
          </a:p>
          <a:p>
            <a:pPr>
              <a:spcBef>
                <a:spcPct val="50000"/>
              </a:spcBef>
            </a:pPr>
            <a:r>
              <a:rPr lang="en-US"/>
              <a:t>Order</a:t>
            </a:r>
          </a:p>
          <a:p>
            <a:pPr>
              <a:spcBef>
                <a:spcPct val="50000"/>
              </a:spcBef>
            </a:pPr>
            <a:r>
              <a:rPr lang="en-US"/>
              <a:t>Family</a:t>
            </a:r>
          </a:p>
          <a:p>
            <a:pPr>
              <a:spcBef>
                <a:spcPct val="50000"/>
              </a:spcBef>
            </a:pPr>
            <a:r>
              <a:rPr lang="en-US"/>
              <a:t>Genus</a:t>
            </a:r>
          </a:p>
          <a:p>
            <a:pPr>
              <a:spcBef>
                <a:spcPct val="50000"/>
              </a:spcBef>
            </a:pPr>
            <a:r>
              <a:rPr lang="en-US"/>
              <a:t>Species (most exclusive – most 		specific)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9613" y="1828800"/>
            <a:ext cx="7648575" cy="3657600"/>
          </a:xfrm>
          <a:ln/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5334000" y="3429000"/>
            <a:ext cx="2057400" cy="174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Look at characteristics of Animalia &amp; determine which organism doesn’t fit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27238" y="685800"/>
            <a:ext cx="5011737" cy="5943600"/>
          </a:xfrm>
          <a:ln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17688" y="457200"/>
            <a:ext cx="4849812" cy="5715000"/>
          </a:xfrm>
          <a:ln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10A &amp; B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Compare the interrelationships of organ systems to each other and to the body as a whole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Interpret the functions of systems in organisms including: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endParaRPr lang="en-US" sz="240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0100" y="1828800"/>
            <a:ext cx="37719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Circulatory</a:t>
            </a:r>
          </a:p>
          <a:p>
            <a:pPr>
              <a:lnSpc>
                <a:spcPct val="90000"/>
              </a:lnSpc>
            </a:pPr>
            <a:r>
              <a:rPr lang="en-US" sz="2400"/>
              <a:t>Digestive</a:t>
            </a:r>
          </a:p>
          <a:p>
            <a:pPr>
              <a:lnSpc>
                <a:spcPct val="90000"/>
              </a:lnSpc>
            </a:pPr>
            <a:r>
              <a:rPr lang="en-US" sz="2400"/>
              <a:t>Nervous</a:t>
            </a:r>
          </a:p>
          <a:p>
            <a:pPr>
              <a:lnSpc>
                <a:spcPct val="90000"/>
              </a:lnSpc>
            </a:pPr>
            <a:r>
              <a:rPr lang="en-US" sz="2400"/>
              <a:t>Endocrine </a:t>
            </a:r>
          </a:p>
          <a:p>
            <a:pPr>
              <a:lnSpc>
                <a:spcPct val="90000"/>
              </a:lnSpc>
            </a:pPr>
            <a:r>
              <a:rPr lang="en-US" sz="2400"/>
              <a:t>Reproductive</a:t>
            </a:r>
          </a:p>
          <a:p>
            <a:pPr>
              <a:lnSpc>
                <a:spcPct val="90000"/>
              </a:lnSpc>
            </a:pPr>
            <a:r>
              <a:rPr lang="en-US" sz="2400"/>
              <a:t>Integumentary</a:t>
            </a:r>
          </a:p>
          <a:p>
            <a:pPr>
              <a:lnSpc>
                <a:spcPct val="90000"/>
              </a:lnSpc>
            </a:pPr>
            <a:r>
              <a:rPr lang="en-US" sz="2400"/>
              <a:t>Skeletal</a:t>
            </a:r>
          </a:p>
          <a:p>
            <a:pPr>
              <a:lnSpc>
                <a:spcPct val="90000"/>
              </a:lnSpc>
            </a:pPr>
            <a:r>
              <a:rPr lang="en-US" sz="2400"/>
              <a:t>Respiratory</a:t>
            </a:r>
          </a:p>
          <a:p>
            <a:pPr>
              <a:lnSpc>
                <a:spcPct val="90000"/>
              </a:lnSpc>
            </a:pPr>
            <a:r>
              <a:rPr lang="en-US" sz="2400"/>
              <a:t>Muscular</a:t>
            </a:r>
          </a:p>
          <a:p>
            <a:pPr>
              <a:lnSpc>
                <a:spcPct val="90000"/>
              </a:lnSpc>
            </a:pPr>
            <a:r>
              <a:rPr lang="en-US" sz="2400"/>
              <a:t>Excretory</a:t>
            </a:r>
          </a:p>
          <a:p>
            <a:pPr>
              <a:lnSpc>
                <a:spcPct val="90000"/>
              </a:lnSpc>
            </a:pPr>
            <a:r>
              <a:rPr lang="en-US" sz="2400"/>
              <a:t>Immune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28600"/>
            <a:ext cx="2509838" cy="3657600"/>
          </a:xfrm>
          <a:ln/>
        </p:spPr>
      </p:pic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2057400" y="2133600"/>
            <a:ext cx="647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/>
              <a:t>A portion of the human excretory system is represented in the diagram. The order in which urine flows through the system is —</a:t>
            </a:r>
          </a:p>
        </p:txBody>
      </p:sp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352800"/>
            <a:ext cx="6172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Permeability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4191000" cy="4038600"/>
          </a:xfrm>
        </p:spPr>
        <p:txBody>
          <a:bodyPr/>
          <a:lstStyle/>
          <a:p>
            <a:r>
              <a:rPr lang="en-US" sz="2800"/>
              <a:t>Ability of substances to pass through the cell membrane</a:t>
            </a:r>
          </a:p>
          <a:p>
            <a:r>
              <a:rPr lang="en-US" sz="2800" b="1"/>
              <a:t>Selectively</a:t>
            </a:r>
            <a:r>
              <a:rPr lang="en-US" sz="2800"/>
              <a:t> </a:t>
            </a:r>
            <a:r>
              <a:rPr lang="en-US" sz="2800" b="1"/>
              <a:t>permeable</a:t>
            </a:r>
            <a:r>
              <a:rPr lang="en-US" sz="2800"/>
              <a:t>—only allows certain substances through.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14340" name="Picture 4" descr="dialy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752600"/>
            <a:ext cx="4267200" cy="4227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839913"/>
            <a:ext cx="7696200" cy="3635375"/>
          </a:xfrm>
          <a:ln/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5715000" y="3657600"/>
            <a:ext cx="29718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Food from your stomach is absorbed into your bloodstream to go to your cells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2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828800"/>
            <a:ext cx="6692900" cy="3657600"/>
          </a:xfrm>
          <a:ln/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334000" y="4343400"/>
            <a:ext cx="2667000" cy="1887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At rest:  all systems are relaxed except digestive</a:t>
            </a:r>
          </a:p>
          <a:p>
            <a:pPr>
              <a:spcBef>
                <a:spcPct val="50000"/>
              </a:spcBef>
            </a:pPr>
            <a:r>
              <a:rPr lang="en-US"/>
              <a:t>Not at rest:  all systems are working except digestive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Now you try!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976438"/>
            <a:ext cx="7696200" cy="3362325"/>
          </a:xfrm>
          <a:ln/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6248400" y="2971800"/>
            <a:ext cx="1905000" cy="229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What is the function of the cell/plasma membrane and which of these choices will that function help with?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6962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Which of these best explains why a freshwater aquarium would be a dangerous habitat for saltwater fish?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A </a:t>
            </a:r>
            <a:r>
              <a:rPr lang="en-US" sz="2800"/>
              <a:t>The tissues of the saltwater fish would</a:t>
            </a:r>
            <a:br>
              <a:rPr lang="en-US" sz="2800"/>
            </a:br>
            <a:r>
              <a:rPr lang="en-US" sz="2800"/>
              <a:t>     absorb too much acid.</a:t>
            </a:r>
            <a:endParaRPr lang="en-US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B </a:t>
            </a:r>
            <a:r>
              <a:rPr lang="en-US" sz="2800"/>
              <a:t>The organs of the saltwater fish would</a:t>
            </a:r>
            <a:br>
              <a:rPr lang="en-US" sz="2800"/>
            </a:br>
            <a:r>
              <a:rPr lang="en-US" sz="2800"/>
              <a:t>     produce too much protein.</a:t>
            </a:r>
            <a:endParaRPr lang="en-US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C </a:t>
            </a:r>
            <a:r>
              <a:rPr lang="en-US" sz="2800"/>
              <a:t>The organ systems of the saltwater fish</a:t>
            </a:r>
            <a:br>
              <a:rPr lang="en-US" sz="2800"/>
            </a:br>
            <a:r>
              <a:rPr lang="en-US" sz="2800"/>
              <a:t>    would consume too much energy.</a:t>
            </a:r>
            <a:endParaRPr lang="en-US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D</a:t>
            </a:r>
            <a:r>
              <a:rPr lang="en-US" sz="2800"/>
              <a:t> The cells of the saltwater fish would gain</a:t>
            </a:r>
            <a:br>
              <a:rPr lang="en-US" sz="2800"/>
            </a:br>
            <a:r>
              <a:rPr lang="en-US" sz="2800"/>
              <a:t>      too much water.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0025" y="1828800"/>
            <a:ext cx="6127750" cy="3657600"/>
          </a:xfrm>
          <a:ln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8475" y="0"/>
            <a:ext cx="4953000" cy="6553200"/>
          </a:xfrm>
          <a:ln/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1600200" cy="202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Hint:  You have exactly the same DNA in ALL your cells – this is YOUR genetic code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709613"/>
            <a:ext cx="7391400" cy="4776787"/>
          </a:xfrm>
          <a:ln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3925" y="1828800"/>
            <a:ext cx="7218363" cy="3657600"/>
          </a:xfrm>
          <a:ln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315200" cy="914400"/>
          </a:xfrm>
        </p:spPr>
        <p:txBody>
          <a:bodyPr/>
          <a:lstStyle/>
          <a:p>
            <a:pPr algn="l"/>
            <a:endParaRPr lang="en-US" sz="320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696200" cy="3733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Sickle-cell anemia is a disorder resulting from a mutation that leads to the production of an abnormal protein. Which component of the DNA molecule </a:t>
            </a:r>
            <a:r>
              <a:rPr lang="en-US" sz="2000" u="sng"/>
              <a:t>provides instructions</a:t>
            </a:r>
            <a:r>
              <a:rPr lang="en-US" sz="2000"/>
              <a:t> for the production of the protein?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A </a:t>
            </a:r>
            <a:r>
              <a:rPr lang="en-US" sz="2000"/>
              <a:t>The phosphate groups</a:t>
            </a:r>
            <a:endParaRPr lang="en-US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B </a:t>
            </a:r>
            <a:r>
              <a:rPr lang="en-US" sz="2000"/>
              <a:t>The sugar molecules</a:t>
            </a:r>
            <a:endParaRPr lang="en-US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C</a:t>
            </a:r>
            <a:r>
              <a:rPr lang="en-US" sz="2000"/>
              <a:t> The sequence of nitrogen bases</a:t>
            </a:r>
            <a:endParaRPr lang="en-US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/>
              <a:t>D </a:t>
            </a:r>
            <a:r>
              <a:rPr lang="en-US" sz="2000"/>
              <a:t>The bonds that hold the sugars to the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/>
              <a:t>	bases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Production (ATP)</a:t>
            </a:r>
            <a:br>
              <a:rPr lang="en-US"/>
            </a:b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Photosynthesis:</a:t>
            </a:r>
          </a:p>
          <a:p>
            <a:pPr lvl="1"/>
            <a:r>
              <a:rPr lang="en-US" sz="2400"/>
              <a:t>Chloroplasts in plants/producers use sunlight to produce energy in the form of food</a:t>
            </a:r>
          </a:p>
          <a:p>
            <a:pPr lvl="1"/>
            <a:r>
              <a:rPr lang="en-US" sz="2400"/>
              <a:t>6CO</a:t>
            </a:r>
            <a:r>
              <a:rPr lang="en-US" sz="2400" baseline="-25000"/>
              <a:t>2</a:t>
            </a:r>
            <a:r>
              <a:rPr lang="en-US" sz="2400"/>
              <a:t> + 6H</a:t>
            </a:r>
            <a:r>
              <a:rPr lang="en-US" sz="2400" baseline="-25000"/>
              <a:t>2</a:t>
            </a:r>
            <a:r>
              <a:rPr lang="en-US" sz="2400"/>
              <a:t>O</a:t>
            </a:r>
            <a:r>
              <a:rPr lang="en-US" sz="2400">
                <a:sym typeface="Wingdings" pitchFamily="2" charset="2"/>
              </a:rPr>
              <a:t> C</a:t>
            </a:r>
            <a:r>
              <a:rPr lang="en-US" sz="2400" baseline="-25000">
                <a:sym typeface="Wingdings" pitchFamily="2" charset="2"/>
              </a:rPr>
              <a:t>6</a:t>
            </a:r>
            <a:r>
              <a:rPr lang="en-US" sz="2400">
                <a:sym typeface="Wingdings" pitchFamily="2" charset="2"/>
              </a:rPr>
              <a:t>H</a:t>
            </a:r>
            <a:r>
              <a:rPr lang="en-US" sz="2400" baseline="-25000">
                <a:sym typeface="Wingdings" pitchFamily="2" charset="2"/>
              </a:rPr>
              <a:t>12</a:t>
            </a:r>
            <a:r>
              <a:rPr lang="en-US" sz="2400">
                <a:sym typeface="Wingdings" pitchFamily="2" charset="2"/>
              </a:rPr>
              <a:t>O</a:t>
            </a:r>
            <a:r>
              <a:rPr lang="en-US" sz="2400" baseline="-25000">
                <a:sym typeface="Wingdings" pitchFamily="2" charset="2"/>
              </a:rPr>
              <a:t>6</a:t>
            </a:r>
            <a:r>
              <a:rPr lang="en-US" sz="2400">
                <a:sym typeface="Wingdings" pitchFamily="2" charset="2"/>
              </a:rPr>
              <a:t> + 6O</a:t>
            </a:r>
            <a:r>
              <a:rPr lang="en-US" sz="2400" baseline="-25000">
                <a:sym typeface="Wingdings" pitchFamily="2" charset="2"/>
              </a:rPr>
              <a:t>2</a:t>
            </a:r>
            <a:endParaRPr lang="en-US" sz="2400"/>
          </a:p>
          <a:p>
            <a:r>
              <a:rPr lang="en-US" sz="2800"/>
              <a:t>Cellular Respiration</a:t>
            </a:r>
          </a:p>
          <a:p>
            <a:pPr lvl="1"/>
            <a:r>
              <a:rPr lang="en-US" sz="2400"/>
              <a:t>All living organisms use the food energy from producers to make ATP for body functions</a:t>
            </a:r>
          </a:p>
          <a:p>
            <a:r>
              <a:rPr lang="en-US" sz="2800">
                <a:sym typeface="Wingdings" pitchFamily="2" charset="2"/>
              </a:rPr>
              <a:t>C</a:t>
            </a:r>
            <a:r>
              <a:rPr lang="en-US" sz="2800" baseline="-25000">
                <a:sym typeface="Wingdings" pitchFamily="2" charset="2"/>
              </a:rPr>
              <a:t>6</a:t>
            </a:r>
            <a:r>
              <a:rPr lang="en-US" sz="2800">
                <a:sym typeface="Wingdings" pitchFamily="2" charset="2"/>
              </a:rPr>
              <a:t>H</a:t>
            </a:r>
            <a:r>
              <a:rPr lang="en-US" sz="2800" baseline="-25000">
                <a:sym typeface="Wingdings" pitchFamily="2" charset="2"/>
              </a:rPr>
              <a:t>12</a:t>
            </a:r>
            <a:r>
              <a:rPr lang="en-US" sz="2800">
                <a:sym typeface="Wingdings" pitchFamily="2" charset="2"/>
              </a:rPr>
              <a:t>O</a:t>
            </a:r>
            <a:r>
              <a:rPr lang="en-US" sz="2800" baseline="-25000">
                <a:sym typeface="Wingdings" pitchFamily="2" charset="2"/>
              </a:rPr>
              <a:t>6</a:t>
            </a:r>
            <a:r>
              <a:rPr lang="en-US" sz="2800">
                <a:sym typeface="Wingdings" pitchFamily="2" charset="2"/>
              </a:rPr>
              <a:t> + 6O</a:t>
            </a:r>
            <a:r>
              <a:rPr lang="en-US" sz="2800" baseline="-25000">
                <a:sym typeface="Wingdings" pitchFamily="2" charset="2"/>
              </a:rPr>
              <a:t>2 </a:t>
            </a:r>
            <a:r>
              <a:rPr lang="en-US" sz="2800">
                <a:sym typeface="Wingdings" pitchFamily="2" charset="2"/>
              </a:rPr>
              <a:t></a:t>
            </a:r>
            <a:r>
              <a:rPr lang="en-US" sz="2800"/>
              <a:t> 6CO</a:t>
            </a:r>
            <a:r>
              <a:rPr lang="en-US" sz="2800" baseline="-25000"/>
              <a:t>2</a:t>
            </a:r>
            <a:r>
              <a:rPr lang="en-US" sz="2800"/>
              <a:t> + 6H</a:t>
            </a:r>
            <a:r>
              <a:rPr lang="en-US" sz="2800" baseline="-25000"/>
              <a:t>2</a:t>
            </a:r>
            <a:r>
              <a:rPr lang="en-US" sz="2800"/>
              <a:t>O</a:t>
            </a:r>
          </a:p>
          <a:p>
            <a:endParaRPr lang="en-US" sz="28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696200" cy="4876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Which of these best explains how mutation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can be </a:t>
            </a:r>
            <a:r>
              <a:rPr lang="en-US" sz="2800" b="1" u="sng">
                <a:solidFill>
                  <a:schemeClr val="tx2"/>
                </a:solidFill>
              </a:rPr>
              <a:t>beneficial</a:t>
            </a:r>
            <a:r>
              <a:rPr lang="en-US" sz="2800"/>
              <a:t> to an organism?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A</a:t>
            </a:r>
            <a:r>
              <a:rPr lang="en-US" sz="2800"/>
              <a:t> Phenotypic change may create 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	advantage over other organisms.</a:t>
            </a:r>
            <a:endParaRPr lang="en-US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B </a:t>
            </a:r>
            <a:r>
              <a:rPr lang="en-US" sz="2800"/>
              <a:t>Recombined genetic material improves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	genotype stability.</a:t>
            </a:r>
            <a:endParaRPr lang="en-US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C </a:t>
            </a:r>
            <a:r>
              <a:rPr lang="en-US" sz="2800"/>
              <a:t>Mitosis becomes a favored means of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	reproduction.</a:t>
            </a:r>
            <a:endParaRPr lang="en-US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b="1"/>
              <a:t>D </a:t>
            </a:r>
            <a:r>
              <a:rPr lang="en-US" sz="2800"/>
              <a:t>Deoxyribose sugars develop into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/>
              <a:t>	additional nucleotides.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28600"/>
            <a:ext cx="8488363" cy="5105400"/>
          </a:xfrm>
          <a:noFill/>
          <a:ln/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657600" y="5257800"/>
            <a:ext cx="3505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Hint:  Only the cells AFTER the mutation will be affected!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228600"/>
            <a:ext cx="4572000" cy="3040063"/>
          </a:xfrm>
          <a:ln/>
        </p:spPr>
      </p:pic>
      <p:pic>
        <p:nvPicPr>
          <p:cNvPr id="57349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3352800"/>
            <a:ext cx="7696200" cy="2135188"/>
          </a:xfrm>
          <a:ln/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4038600" y="4419600"/>
            <a:ext cx="37338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Reminder:  You get one chromosome from mom &amp; one from dad so you have 2 of each chromosome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108075" y="152400"/>
            <a:ext cx="6026150" cy="1600200"/>
          </a:xfrm>
          <a:ln/>
        </p:spPr>
      </p:pic>
      <p:pic>
        <p:nvPicPr>
          <p:cNvPr id="58373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17638" y="1828800"/>
            <a:ext cx="7421562" cy="4356100"/>
          </a:xfrm>
          <a:noFill/>
          <a:ln/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5562600" y="4114800"/>
            <a:ext cx="26670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question is asking you about a SINGLE change – so only ONE thing will be different!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552825" cy="3657600"/>
          </a:xfrm>
          <a:ln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697163"/>
            <a:ext cx="47498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41425" y="1828800"/>
            <a:ext cx="6583363" cy="3657600"/>
          </a:xfrm>
          <a:ln/>
        </p:spPr>
      </p:pic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7663" y="1828800"/>
            <a:ext cx="5832475" cy="3657600"/>
          </a:xfrm>
          <a:ln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22388" y="1828800"/>
            <a:ext cx="6423025" cy="3657600"/>
          </a:xfrm>
          <a:ln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4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0425" y="1828800"/>
            <a:ext cx="7345363" cy="3657600"/>
          </a:xfrm>
          <a:ln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How is the excretory system most likely to respond when an animal is thirsty?</a:t>
            </a:r>
            <a:endParaRPr lang="en-US" b="1"/>
          </a:p>
          <a:p>
            <a:pPr>
              <a:lnSpc>
                <a:spcPct val="90000"/>
              </a:lnSpc>
              <a:buFontTx/>
              <a:buNone/>
            </a:pPr>
            <a:r>
              <a:rPr lang="en-US" b="1"/>
              <a:t>F </a:t>
            </a:r>
            <a:r>
              <a:rPr lang="en-US"/>
              <a:t>By relaxing the smooth muscles</a:t>
            </a:r>
            <a:endParaRPr lang="en-US" b="1"/>
          </a:p>
          <a:p>
            <a:pPr>
              <a:lnSpc>
                <a:spcPct val="90000"/>
              </a:lnSpc>
              <a:buFontTx/>
              <a:buNone/>
            </a:pPr>
            <a:r>
              <a:rPr lang="en-US" b="1"/>
              <a:t>G</a:t>
            </a:r>
            <a:r>
              <a:rPr lang="en-US"/>
              <a:t> By retaining body fluids</a:t>
            </a:r>
            <a:endParaRPr lang="en-US" b="1"/>
          </a:p>
          <a:p>
            <a:pPr>
              <a:lnSpc>
                <a:spcPct val="90000"/>
              </a:lnSpc>
              <a:buFontTx/>
              <a:buNone/>
            </a:pPr>
            <a:r>
              <a:rPr lang="en-US" b="1"/>
              <a:t>H </a:t>
            </a:r>
            <a:r>
              <a:rPr lang="en-US"/>
              <a:t>By absorbing heat from lymph glands</a:t>
            </a:r>
            <a:endParaRPr lang="en-US" b="1"/>
          </a:p>
          <a:p>
            <a:pPr>
              <a:lnSpc>
                <a:spcPct val="90000"/>
              </a:lnSpc>
              <a:buFontTx/>
              <a:buNone/>
            </a:pPr>
            <a:r>
              <a:rPr lang="en-US" b="1"/>
              <a:t>J </a:t>
            </a:r>
            <a:r>
              <a:rPr lang="en-US"/>
              <a:t>By releasing hormones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5943600" y="5105400"/>
            <a:ext cx="23622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IF you are thirsty, what do you NOT need to lose any more of?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xper1_16"/>
          <p:cNvPicPr>
            <a:picLocks noChangeAspect="1" noChangeArrowheads="1"/>
          </p:cNvPicPr>
          <p:nvPr/>
        </p:nvPicPr>
        <p:blipFill>
          <a:blip r:embed="rId2"/>
          <a:srcRect b="21600"/>
          <a:stretch>
            <a:fillRect/>
          </a:stretch>
        </p:blipFill>
        <p:spPr bwMode="auto">
          <a:xfrm>
            <a:off x="762000" y="214313"/>
            <a:ext cx="7315200" cy="5738812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7315200" cy="868362"/>
          </a:xfrm>
        </p:spPr>
        <p:txBody>
          <a:bodyPr/>
          <a:lstStyle/>
          <a:p>
            <a:r>
              <a:rPr lang="en-US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3613" y="1828800"/>
            <a:ext cx="7138987" cy="3657600"/>
          </a:xfrm>
          <a:ln/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5867400" y="4572000"/>
            <a:ext cx="19050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Make sure you know what all the words mean!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943100"/>
            <a:ext cx="7696200" cy="3429000"/>
          </a:xfrm>
          <a:ln/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5105400" y="4191000"/>
            <a:ext cx="2362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“CARRIES” is your main hint here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6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47725" y="1828800"/>
            <a:ext cx="7372350" cy="3657600"/>
          </a:xfrm>
          <a:ln/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867400" y="4191000"/>
            <a:ext cx="25908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What gets told that you have too much carbon dioxide so it can get rid of it?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52400"/>
            <a:ext cx="2562225" cy="3657600"/>
          </a:xfrm>
          <a:ln/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529013"/>
            <a:ext cx="5384800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 Transport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Passive Transport: does not require energy</a:t>
            </a:r>
          </a:p>
          <a:p>
            <a:pPr lvl="1"/>
            <a:r>
              <a:rPr lang="en-US" sz="2400"/>
              <a:t>Diffusion:  movement of substances from high to low concentrations</a:t>
            </a:r>
          </a:p>
          <a:p>
            <a:pPr lvl="1"/>
            <a:r>
              <a:rPr lang="en-US" sz="2400"/>
              <a:t>Osmosis  =  Diffusion of WATER only</a:t>
            </a:r>
          </a:p>
          <a:p>
            <a:r>
              <a:rPr lang="en-US" sz="2800"/>
              <a:t>Active Transport – requires energy (ATP)</a:t>
            </a:r>
          </a:p>
          <a:p>
            <a:pPr lvl="1"/>
            <a:r>
              <a:rPr lang="en-US" sz="2400"/>
              <a:t>Exocytosis – substances exit</a:t>
            </a:r>
          </a:p>
          <a:p>
            <a:pPr lvl="1"/>
            <a:r>
              <a:rPr lang="en-US" sz="2400"/>
              <a:t>Endocytosis – substances go 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3400" y="304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400"/>
              <a:t>Cell Part		Function </a:t>
            </a:r>
          </a:p>
        </p:txBody>
      </p:sp>
      <p:graphicFrame>
        <p:nvGraphicFramePr>
          <p:cNvPr id="22582" name="Group 54"/>
          <p:cNvGraphicFramePr>
            <a:graphicFrameLocks noGrp="1"/>
          </p:cNvGraphicFramePr>
          <p:nvPr/>
        </p:nvGraphicFramePr>
        <p:xfrm>
          <a:off x="838200" y="1524000"/>
          <a:ext cx="8153400" cy="4297680"/>
        </p:xfrm>
        <a:graphic>
          <a:graphicData uri="http://schemas.openxmlformats.org/drawingml/2006/table">
            <a:tbl>
              <a:tblPr/>
              <a:tblGrid>
                <a:gridCol w="3289300"/>
                <a:gridCol w="4864100"/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Cell membrane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Controls what enters and leaves the cell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Nuclear membrane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Controls what enters and leaves the nucleus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Nucleus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Control center of the cell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Chloroplast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Organelle that contains pigments to do photosynthesis – makes food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Chromosomes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Genetic information (DNA) in the nucleus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Ribosome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Organelle makes proteins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Mitochondria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Organelle for cellular respiration – converts food to energy (ATP)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990600"/>
            <a:ext cx="7796213" cy="4495800"/>
          </a:xfrm>
          <a:ln/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029200" y="3352800"/>
            <a:ext cx="2514600" cy="106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Read carefully:</a:t>
            </a:r>
          </a:p>
          <a:p>
            <a:pPr>
              <a:spcBef>
                <a:spcPct val="50000"/>
              </a:spcBef>
            </a:pPr>
            <a:r>
              <a:rPr lang="en-US"/>
              <a:t>Notice it says animal cell!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250</TotalTime>
  <Words>1196</Words>
  <Application>Microsoft Office PowerPoint</Application>
  <PresentationFormat>On-screen Show (4:3)</PresentationFormat>
  <Paragraphs>206</Paragraphs>
  <Slides>63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Comic Sans MS</vt:lpstr>
      <vt:lpstr>Wingdings</vt:lpstr>
      <vt:lpstr>Times New Roman</vt:lpstr>
      <vt:lpstr>Crayons</vt:lpstr>
      <vt:lpstr>Microsoft Clip Gallery</vt:lpstr>
      <vt:lpstr>Slide 1</vt:lpstr>
      <vt:lpstr>4B</vt:lpstr>
      <vt:lpstr>Homeostasis  </vt:lpstr>
      <vt:lpstr>Permeability</vt:lpstr>
      <vt:lpstr>Energy Production (ATP) </vt:lpstr>
      <vt:lpstr>.</vt:lpstr>
      <vt:lpstr>Cell Transport</vt:lpstr>
      <vt:lpstr>Slide 8</vt:lpstr>
      <vt:lpstr>Slide 9</vt:lpstr>
      <vt:lpstr>Slide 10</vt:lpstr>
      <vt:lpstr>Slide 11</vt:lpstr>
      <vt:lpstr>6A</vt:lpstr>
      <vt:lpstr>Deoxyribonucleic Acid (DNA)</vt:lpstr>
      <vt:lpstr>Genes</vt:lpstr>
      <vt:lpstr>Slide 15</vt:lpstr>
      <vt:lpstr>Slide 16</vt:lpstr>
      <vt:lpstr>Slide 17</vt:lpstr>
      <vt:lpstr>6B </vt:lpstr>
      <vt:lpstr>Slide 19</vt:lpstr>
      <vt:lpstr>Protein Synthesis:   Transcription and Translation </vt:lpstr>
      <vt:lpstr>What does this chart represent? </vt:lpstr>
      <vt:lpstr>Slide 22</vt:lpstr>
      <vt:lpstr>Slide 23</vt:lpstr>
      <vt:lpstr>6C</vt:lpstr>
      <vt:lpstr>Slide 25</vt:lpstr>
      <vt:lpstr>Slide 26</vt:lpstr>
      <vt:lpstr>Slide 27</vt:lpstr>
      <vt:lpstr>6D </vt:lpstr>
      <vt:lpstr>Slide 29</vt:lpstr>
      <vt:lpstr>Slide 30</vt:lpstr>
      <vt:lpstr>8C</vt:lpstr>
      <vt:lpstr>6 Major Kingdoms – info is in your handout!</vt:lpstr>
      <vt:lpstr>6 Major Kingdoms</vt:lpstr>
      <vt:lpstr>Slide 34</vt:lpstr>
      <vt:lpstr>Slide 35</vt:lpstr>
      <vt:lpstr>Slide 36</vt:lpstr>
      <vt:lpstr>Slide 37</vt:lpstr>
      <vt:lpstr>10A &amp; B</vt:lpstr>
      <vt:lpstr>Slide 39</vt:lpstr>
      <vt:lpstr>Slide 40</vt:lpstr>
      <vt:lpstr>Slide 41</vt:lpstr>
      <vt:lpstr>Now you try!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</vt:vector>
  </TitlesOfParts>
  <Company>SCUCISD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Administration</dc:creator>
  <cp:lastModifiedBy>aspannagel</cp:lastModifiedBy>
  <cp:revision>44</cp:revision>
  <dcterms:created xsi:type="dcterms:W3CDTF">2009-04-06T17:00:20Z</dcterms:created>
  <dcterms:modified xsi:type="dcterms:W3CDTF">2009-10-31T16:47:49Z</dcterms:modified>
</cp:coreProperties>
</file>